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2" r:id="rId1"/>
    <p:sldMasterId id="2147483683" r:id="rId2"/>
  </p:sldMasterIdLst>
  <p:notesMasterIdLst>
    <p:notesMasterId r:id="rId38"/>
  </p:notesMasterIdLst>
  <p:sldIdLst>
    <p:sldId id="256" r:id="rId3"/>
    <p:sldId id="272" r:id="rId4"/>
    <p:sldId id="258" r:id="rId5"/>
    <p:sldId id="259" r:id="rId6"/>
    <p:sldId id="263" r:id="rId7"/>
    <p:sldId id="276" r:id="rId8"/>
    <p:sldId id="260" r:id="rId9"/>
    <p:sldId id="277" r:id="rId10"/>
    <p:sldId id="264" r:id="rId11"/>
    <p:sldId id="278" r:id="rId12"/>
    <p:sldId id="279" r:id="rId13"/>
    <p:sldId id="291" r:id="rId14"/>
    <p:sldId id="261" r:id="rId15"/>
    <p:sldId id="265" r:id="rId16"/>
    <p:sldId id="273" r:id="rId17"/>
    <p:sldId id="274" r:id="rId18"/>
    <p:sldId id="292" r:id="rId19"/>
    <p:sldId id="266" r:id="rId20"/>
    <p:sldId id="280" r:id="rId21"/>
    <p:sldId id="281" r:id="rId22"/>
    <p:sldId id="282" r:id="rId23"/>
    <p:sldId id="283" r:id="rId24"/>
    <p:sldId id="284" r:id="rId25"/>
    <p:sldId id="293" r:id="rId26"/>
    <p:sldId id="267" r:id="rId27"/>
    <p:sldId id="285" r:id="rId28"/>
    <p:sldId id="286" r:id="rId29"/>
    <p:sldId id="287" r:id="rId30"/>
    <p:sldId id="288" r:id="rId31"/>
    <p:sldId id="289" r:id="rId32"/>
    <p:sldId id="294" r:id="rId33"/>
    <p:sldId id="268" r:id="rId34"/>
    <p:sldId id="290" r:id="rId35"/>
    <p:sldId id="271" r:id="rId36"/>
    <p:sldId id="262" r:id="rId3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9C9681-EF3F-49CC-9A27-C335189C09B4}">
  <a:tblStyle styleId="{139C9681-EF3F-49CC-9A27-C335189C09B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432"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4e40c66d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64e40c66d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64e40c66d7_0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264e40c66d7_0_3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264e40c66d7_0_3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10</a:t>
            </a:fld>
            <a:endParaRPr/>
          </a:p>
        </p:txBody>
      </p:sp>
    </p:spTree>
    <p:extLst>
      <p:ext uri="{BB962C8B-B14F-4D97-AF65-F5344CB8AC3E}">
        <p14:creationId xmlns:p14="http://schemas.microsoft.com/office/powerpoint/2010/main" val="3935556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64e40c66d7_0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264e40c66d7_0_3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264e40c66d7_0_3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11</a:t>
            </a:fld>
            <a:endParaRPr/>
          </a:p>
        </p:txBody>
      </p:sp>
    </p:spTree>
    <p:extLst>
      <p:ext uri="{BB962C8B-B14F-4D97-AF65-F5344CB8AC3E}">
        <p14:creationId xmlns:p14="http://schemas.microsoft.com/office/powerpoint/2010/main" val="3012881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5afb38825c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25afb38825c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25afb38825c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12</a:t>
            </a:fld>
            <a:endParaRPr/>
          </a:p>
        </p:txBody>
      </p:sp>
    </p:spTree>
    <p:extLst>
      <p:ext uri="{BB962C8B-B14F-4D97-AF65-F5344CB8AC3E}">
        <p14:creationId xmlns:p14="http://schemas.microsoft.com/office/powerpoint/2010/main" val="2551814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14</a:t>
            </a:fld>
            <a:endParaRPr/>
          </a:p>
        </p:txBody>
      </p:sp>
    </p:spTree>
    <p:extLst>
      <p:ext uri="{BB962C8B-B14F-4D97-AF65-F5344CB8AC3E}">
        <p14:creationId xmlns:p14="http://schemas.microsoft.com/office/powerpoint/2010/main" val="3856705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15</a:t>
            </a:fld>
            <a:endParaRPr/>
          </a:p>
        </p:txBody>
      </p:sp>
    </p:spTree>
    <p:extLst>
      <p:ext uri="{BB962C8B-B14F-4D97-AF65-F5344CB8AC3E}">
        <p14:creationId xmlns:p14="http://schemas.microsoft.com/office/powerpoint/2010/main" val="3046723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16</a:t>
            </a:fld>
            <a:endParaRPr/>
          </a:p>
        </p:txBody>
      </p:sp>
    </p:spTree>
    <p:extLst>
      <p:ext uri="{BB962C8B-B14F-4D97-AF65-F5344CB8AC3E}">
        <p14:creationId xmlns:p14="http://schemas.microsoft.com/office/powerpoint/2010/main" val="3710767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5afb38825c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25afb38825c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25afb38825c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17</a:t>
            </a:fld>
            <a:endParaRPr/>
          </a:p>
        </p:txBody>
      </p:sp>
    </p:spTree>
    <p:extLst>
      <p:ext uri="{BB962C8B-B14F-4D97-AF65-F5344CB8AC3E}">
        <p14:creationId xmlns:p14="http://schemas.microsoft.com/office/powerpoint/2010/main" val="1155853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18</a:t>
            </a:fld>
            <a:endParaRPr/>
          </a:p>
        </p:txBody>
      </p:sp>
    </p:spTree>
    <p:extLst>
      <p:ext uri="{BB962C8B-B14F-4D97-AF65-F5344CB8AC3E}">
        <p14:creationId xmlns:p14="http://schemas.microsoft.com/office/powerpoint/2010/main" val="3699629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19</a:t>
            </a:fld>
            <a:endParaRPr/>
          </a:p>
        </p:txBody>
      </p:sp>
    </p:spTree>
    <p:extLst>
      <p:ext uri="{BB962C8B-B14F-4D97-AF65-F5344CB8AC3E}">
        <p14:creationId xmlns:p14="http://schemas.microsoft.com/office/powerpoint/2010/main" val="2839190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4e40c66d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64e40c66d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1884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20</a:t>
            </a:fld>
            <a:endParaRPr/>
          </a:p>
        </p:txBody>
      </p:sp>
    </p:spTree>
    <p:extLst>
      <p:ext uri="{BB962C8B-B14F-4D97-AF65-F5344CB8AC3E}">
        <p14:creationId xmlns:p14="http://schemas.microsoft.com/office/powerpoint/2010/main" val="1112609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21</a:t>
            </a:fld>
            <a:endParaRPr/>
          </a:p>
        </p:txBody>
      </p:sp>
    </p:spTree>
    <p:extLst>
      <p:ext uri="{BB962C8B-B14F-4D97-AF65-F5344CB8AC3E}">
        <p14:creationId xmlns:p14="http://schemas.microsoft.com/office/powerpoint/2010/main" val="2631019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22</a:t>
            </a:fld>
            <a:endParaRPr/>
          </a:p>
        </p:txBody>
      </p:sp>
    </p:spTree>
    <p:extLst>
      <p:ext uri="{BB962C8B-B14F-4D97-AF65-F5344CB8AC3E}">
        <p14:creationId xmlns:p14="http://schemas.microsoft.com/office/powerpoint/2010/main" val="4123642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23</a:t>
            </a:fld>
            <a:endParaRPr/>
          </a:p>
        </p:txBody>
      </p:sp>
    </p:spTree>
    <p:extLst>
      <p:ext uri="{BB962C8B-B14F-4D97-AF65-F5344CB8AC3E}">
        <p14:creationId xmlns:p14="http://schemas.microsoft.com/office/powerpoint/2010/main" val="3484836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5afb38825c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25afb38825c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25afb38825c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24</a:t>
            </a:fld>
            <a:endParaRPr/>
          </a:p>
        </p:txBody>
      </p:sp>
    </p:spTree>
    <p:extLst>
      <p:ext uri="{BB962C8B-B14F-4D97-AF65-F5344CB8AC3E}">
        <p14:creationId xmlns:p14="http://schemas.microsoft.com/office/powerpoint/2010/main" val="25518147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25</a:t>
            </a:fld>
            <a:endParaRPr/>
          </a:p>
        </p:txBody>
      </p:sp>
    </p:spTree>
    <p:extLst>
      <p:ext uri="{BB962C8B-B14F-4D97-AF65-F5344CB8AC3E}">
        <p14:creationId xmlns:p14="http://schemas.microsoft.com/office/powerpoint/2010/main" val="3074740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26</a:t>
            </a:fld>
            <a:endParaRPr/>
          </a:p>
        </p:txBody>
      </p:sp>
    </p:spTree>
    <p:extLst>
      <p:ext uri="{BB962C8B-B14F-4D97-AF65-F5344CB8AC3E}">
        <p14:creationId xmlns:p14="http://schemas.microsoft.com/office/powerpoint/2010/main" val="2399577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27</a:t>
            </a:fld>
            <a:endParaRPr/>
          </a:p>
        </p:txBody>
      </p:sp>
    </p:spTree>
    <p:extLst>
      <p:ext uri="{BB962C8B-B14F-4D97-AF65-F5344CB8AC3E}">
        <p14:creationId xmlns:p14="http://schemas.microsoft.com/office/powerpoint/2010/main" val="329328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28</a:t>
            </a:fld>
            <a:endParaRPr/>
          </a:p>
        </p:txBody>
      </p:sp>
    </p:spTree>
    <p:extLst>
      <p:ext uri="{BB962C8B-B14F-4D97-AF65-F5344CB8AC3E}">
        <p14:creationId xmlns:p14="http://schemas.microsoft.com/office/powerpoint/2010/main" val="3537642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29</a:t>
            </a:fld>
            <a:endParaRPr/>
          </a:p>
        </p:txBody>
      </p:sp>
    </p:spTree>
    <p:extLst>
      <p:ext uri="{BB962C8B-B14F-4D97-AF65-F5344CB8AC3E}">
        <p14:creationId xmlns:p14="http://schemas.microsoft.com/office/powerpoint/2010/main" val="1472040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5afb38825c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25afb38825c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25afb38825c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30</a:t>
            </a:fld>
            <a:endParaRPr/>
          </a:p>
        </p:txBody>
      </p:sp>
    </p:spTree>
    <p:extLst>
      <p:ext uri="{BB962C8B-B14F-4D97-AF65-F5344CB8AC3E}">
        <p14:creationId xmlns:p14="http://schemas.microsoft.com/office/powerpoint/2010/main" val="3042669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5afb38825c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25afb38825c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25afb38825c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31</a:t>
            </a:fld>
            <a:endParaRPr/>
          </a:p>
        </p:txBody>
      </p:sp>
    </p:spTree>
    <p:extLst>
      <p:ext uri="{BB962C8B-B14F-4D97-AF65-F5344CB8AC3E}">
        <p14:creationId xmlns:p14="http://schemas.microsoft.com/office/powerpoint/2010/main" val="25518147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32</a:t>
            </a:fld>
            <a:endParaRPr/>
          </a:p>
        </p:txBody>
      </p:sp>
    </p:spTree>
    <p:extLst>
      <p:ext uri="{BB962C8B-B14F-4D97-AF65-F5344CB8AC3E}">
        <p14:creationId xmlns:p14="http://schemas.microsoft.com/office/powerpoint/2010/main" val="39823796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33</a:t>
            </a:fld>
            <a:endParaRPr/>
          </a:p>
        </p:txBody>
      </p:sp>
    </p:spTree>
    <p:extLst>
      <p:ext uri="{BB962C8B-B14F-4D97-AF65-F5344CB8AC3E}">
        <p14:creationId xmlns:p14="http://schemas.microsoft.com/office/powerpoint/2010/main" val="21944442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34</a:t>
            </a:fld>
            <a:endParaRPr/>
          </a:p>
        </p:txBody>
      </p:sp>
    </p:spTree>
    <p:extLst>
      <p:ext uri="{BB962C8B-B14F-4D97-AF65-F5344CB8AC3E}">
        <p14:creationId xmlns:p14="http://schemas.microsoft.com/office/powerpoint/2010/main" val="23591560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5afb38825c_2_3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g25afb38825c_2_3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7" name="Google Shape;367;g25afb38825c_2_3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35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64e40c66d7_0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264e40c66d7_0_3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g264e40c66d7_0_3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64e40c66d7_0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264e40c66d7_0_3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g264e40c66d7_0_3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5</a:t>
            </a:fld>
            <a:endParaRPr/>
          </a:p>
        </p:txBody>
      </p:sp>
    </p:spTree>
    <p:extLst>
      <p:ext uri="{BB962C8B-B14F-4D97-AF65-F5344CB8AC3E}">
        <p14:creationId xmlns:p14="http://schemas.microsoft.com/office/powerpoint/2010/main" val="2671807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64e40c66d7_0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264e40c66d7_0_3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g264e40c66d7_0_3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6</a:t>
            </a:fld>
            <a:endParaRPr/>
          </a:p>
        </p:txBody>
      </p:sp>
    </p:spTree>
    <p:extLst>
      <p:ext uri="{BB962C8B-B14F-4D97-AF65-F5344CB8AC3E}">
        <p14:creationId xmlns:p14="http://schemas.microsoft.com/office/powerpoint/2010/main" val="4092047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64e40c66d7_0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264e40c66d7_0_3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264e40c66d7_0_3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64e40c66d7_0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264e40c66d7_0_3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264e40c66d7_0_3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8</a:t>
            </a:fld>
            <a:endParaRPr/>
          </a:p>
        </p:txBody>
      </p:sp>
    </p:spTree>
    <p:extLst>
      <p:ext uri="{BB962C8B-B14F-4D97-AF65-F5344CB8AC3E}">
        <p14:creationId xmlns:p14="http://schemas.microsoft.com/office/powerpoint/2010/main" val="2268726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64e40c66d7_0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264e40c66d7_0_3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264e40c66d7_0_3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9</a:t>
            </a:fld>
            <a:endParaRPr/>
          </a:p>
        </p:txBody>
      </p:sp>
    </p:spTree>
    <p:extLst>
      <p:ext uri="{BB962C8B-B14F-4D97-AF65-F5344CB8AC3E}">
        <p14:creationId xmlns:p14="http://schemas.microsoft.com/office/powerpoint/2010/main" val="3023512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Slide" type="title">
  <p:cSld name="TITLE">
    <p:spTree>
      <p:nvGrpSpPr>
        <p:cNvPr id="1" name="Shape 53"/>
        <p:cNvGrpSpPr/>
        <p:nvPr/>
      </p:nvGrpSpPr>
      <p:grpSpPr>
        <a:xfrm>
          <a:off x="0" y="0"/>
          <a:ext cx="0" cy="0"/>
          <a:chOff x="0" y="0"/>
          <a:chExt cx="0" cy="0"/>
        </a:xfrm>
      </p:grpSpPr>
      <p:pic>
        <p:nvPicPr>
          <p:cNvPr id="54" name="Google Shape;54;p14"/>
          <p:cNvPicPr preferRelativeResize="0"/>
          <p:nvPr/>
        </p:nvPicPr>
        <p:blipFill rotWithShape="1">
          <a:blip r:embed="rId2">
            <a:alphaModFix amt="50000"/>
          </a:blip>
          <a:srcRect l="20621" t="16098" r="16423" b="20941"/>
          <a:stretch/>
        </p:blipFill>
        <p:spPr>
          <a:xfrm>
            <a:off x="-1" y="0"/>
            <a:ext cx="9144001" cy="5143500"/>
          </a:xfrm>
          <a:prstGeom prst="rect">
            <a:avLst/>
          </a:prstGeom>
          <a:noFill/>
          <a:ln>
            <a:noFill/>
          </a:ln>
        </p:spPr>
      </p:pic>
      <p:sp>
        <p:nvSpPr>
          <p:cNvPr id="55" name="Google Shape;55;p14"/>
          <p:cNvSpPr txBox="1">
            <a:spLocks noGrp="1"/>
          </p:cNvSpPr>
          <p:nvPr>
            <p:ph type="ctrTitle"/>
          </p:nvPr>
        </p:nvSpPr>
        <p:spPr>
          <a:xfrm>
            <a:off x="1925050" y="1395763"/>
            <a:ext cx="5429100" cy="997800"/>
          </a:xfrm>
          <a:prstGeom prst="rect">
            <a:avLst/>
          </a:prstGeom>
          <a:noFill/>
          <a:ln>
            <a:noFill/>
          </a:ln>
        </p:spPr>
        <p:txBody>
          <a:bodyPr spcFirstLastPara="1" wrap="square" lIns="0" tIns="0" rIns="0" bIns="0" anchor="b" anchorCtr="0">
            <a:normAutofit/>
          </a:bodyPr>
          <a:lstStyle>
            <a:lvl1pPr lvl="0" algn="ctr">
              <a:lnSpc>
                <a:spcPct val="90000"/>
              </a:lnSpc>
              <a:spcBef>
                <a:spcPts val="0"/>
              </a:spcBef>
              <a:spcAft>
                <a:spcPts val="0"/>
              </a:spcAft>
              <a:buClr>
                <a:schemeClr val="dk1"/>
              </a:buClr>
              <a:buSzPts val="3600"/>
              <a:buFont typeface="Arial"/>
              <a:buNone/>
              <a:defRPr sz="3600" b="1"/>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6" name="Google Shape;56;p14"/>
          <p:cNvSpPr txBox="1">
            <a:spLocks noGrp="1"/>
          </p:cNvSpPr>
          <p:nvPr>
            <p:ph type="subTitle" idx="1"/>
          </p:nvPr>
        </p:nvSpPr>
        <p:spPr>
          <a:xfrm>
            <a:off x="1857375" y="3257550"/>
            <a:ext cx="5429250" cy="273844"/>
          </a:xfrm>
          <a:prstGeom prst="rect">
            <a:avLst/>
          </a:prstGeom>
          <a:noFill/>
          <a:ln>
            <a:noFill/>
          </a:ln>
        </p:spPr>
        <p:txBody>
          <a:bodyPr spcFirstLastPara="1" wrap="square" lIns="0" tIns="0" rIns="0" bIns="0" anchor="t" anchorCtr="0">
            <a:normAutofit/>
          </a:bodyPr>
          <a:lstStyle>
            <a:lvl1pPr lvl="0" algn="ctr">
              <a:lnSpc>
                <a:spcPct val="90000"/>
              </a:lnSpc>
              <a:spcBef>
                <a:spcPts val="800"/>
              </a:spcBef>
              <a:spcAft>
                <a:spcPts val="0"/>
              </a:spcAft>
              <a:buClr>
                <a:schemeClr val="accent1"/>
              </a:buClr>
              <a:buSzPts val="1800"/>
              <a:buNone/>
              <a:defRPr sz="1800" b="0">
                <a:solidFill>
                  <a:schemeClr val="accent1"/>
                </a:solidFill>
                <a:latin typeface="Arial"/>
                <a:ea typeface="Arial"/>
                <a:cs typeface="Arial"/>
                <a:sym typeface="Aria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grpSp>
        <p:nvGrpSpPr>
          <p:cNvPr id="57" name="Google Shape;57;p14"/>
          <p:cNvGrpSpPr/>
          <p:nvPr/>
        </p:nvGrpSpPr>
        <p:grpSpPr>
          <a:xfrm>
            <a:off x="0" y="0"/>
            <a:ext cx="285750" cy="2571750"/>
            <a:chOff x="0" y="0"/>
            <a:chExt cx="381000" cy="3429000"/>
          </a:xfrm>
        </p:grpSpPr>
        <p:sp>
          <p:nvSpPr>
            <p:cNvPr id="58" name="Google Shape;58;p14"/>
            <p:cNvSpPr/>
            <p:nvPr/>
          </p:nvSpPr>
          <p:spPr>
            <a:xfrm>
              <a:off x="0" y="0"/>
              <a:ext cx="381000" cy="3429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9" name="Google Shape;59;p14"/>
            <p:cNvSpPr/>
            <p:nvPr/>
          </p:nvSpPr>
          <p:spPr>
            <a:xfrm>
              <a:off x="0" y="0"/>
              <a:ext cx="381000" cy="3810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pic>
        <p:nvPicPr>
          <p:cNvPr id="60" name="Google Shape;60;p14" descr="A close up of a sign&#10;&#10;Description automatically generated"/>
          <p:cNvPicPr preferRelativeResize="0"/>
          <p:nvPr/>
        </p:nvPicPr>
        <p:blipFill rotWithShape="1">
          <a:blip r:embed="rId3">
            <a:alphaModFix/>
          </a:blip>
          <a:srcRect/>
          <a:stretch/>
        </p:blipFill>
        <p:spPr>
          <a:xfrm>
            <a:off x="2628900" y="552375"/>
            <a:ext cx="1943100" cy="607220"/>
          </a:xfrm>
          <a:prstGeom prst="rect">
            <a:avLst/>
          </a:prstGeom>
          <a:noFill/>
          <a:ln>
            <a:noFill/>
          </a:ln>
        </p:spPr>
      </p:pic>
      <p:sp>
        <p:nvSpPr>
          <p:cNvPr id="61" name="Google Shape;61;p14"/>
          <p:cNvSpPr/>
          <p:nvPr/>
        </p:nvSpPr>
        <p:spPr>
          <a:xfrm rot="5400000">
            <a:off x="7715251" y="3714750"/>
            <a:ext cx="285750" cy="257175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2" name="Google Shape;62;p14"/>
          <p:cNvSpPr/>
          <p:nvPr/>
        </p:nvSpPr>
        <p:spPr>
          <a:xfrm rot="5400000">
            <a:off x="8858251" y="4857750"/>
            <a:ext cx="285750" cy="28575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ody">
  <p:cSld name="Body">
    <p:spTree>
      <p:nvGrpSpPr>
        <p:cNvPr id="1" name="Shape 63"/>
        <p:cNvGrpSpPr/>
        <p:nvPr/>
      </p:nvGrpSpPr>
      <p:grpSpPr>
        <a:xfrm>
          <a:off x="0" y="0"/>
          <a:ext cx="0" cy="0"/>
          <a:chOff x="0" y="0"/>
          <a:chExt cx="0" cy="0"/>
        </a:xfrm>
      </p:grpSpPr>
      <p:grpSp>
        <p:nvGrpSpPr>
          <p:cNvPr id="64" name="Google Shape;64;p15"/>
          <p:cNvGrpSpPr/>
          <p:nvPr/>
        </p:nvGrpSpPr>
        <p:grpSpPr>
          <a:xfrm>
            <a:off x="457200" y="512255"/>
            <a:ext cx="8229601" cy="34289"/>
            <a:chOff x="0" y="990600"/>
            <a:chExt cx="12192001" cy="45719"/>
          </a:xfrm>
        </p:grpSpPr>
        <p:sp>
          <p:nvSpPr>
            <p:cNvPr id="65" name="Google Shape;65;p15"/>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6" name="Google Shape;66;p15"/>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67" name="Google Shape;67;p15"/>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8" name="Google Shape;68;p15"/>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69" name="Google Shape;69;p15"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70" name="Google Shape;70;p15"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71" name="Google Shape;71;p15"/>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72"/>
        <p:cNvGrpSpPr/>
        <p:nvPr/>
      </p:nvGrpSpPr>
      <p:grpSpPr>
        <a:xfrm>
          <a:off x="0" y="0"/>
          <a:ext cx="0" cy="0"/>
          <a:chOff x="0" y="0"/>
          <a:chExt cx="0" cy="0"/>
        </a:xfrm>
      </p:grpSpPr>
      <p:pic>
        <p:nvPicPr>
          <p:cNvPr id="73" name="Google Shape;73;p16" descr="A store front at day&#10;&#10;Description automatically generated"/>
          <p:cNvPicPr preferRelativeResize="0"/>
          <p:nvPr/>
        </p:nvPicPr>
        <p:blipFill rotWithShape="1">
          <a:blip r:embed="rId2">
            <a:alphaModFix amt="10000"/>
          </a:blip>
          <a:srcRect t="3610" b="21387"/>
          <a:stretch/>
        </p:blipFill>
        <p:spPr>
          <a:xfrm>
            <a:off x="0" y="0"/>
            <a:ext cx="9144000" cy="5143500"/>
          </a:xfrm>
          <a:prstGeom prst="rect">
            <a:avLst/>
          </a:prstGeom>
          <a:noFill/>
          <a:ln>
            <a:noFill/>
          </a:ln>
        </p:spPr>
      </p:pic>
      <p:sp>
        <p:nvSpPr>
          <p:cNvPr id="74" name="Google Shape;74;p16"/>
          <p:cNvSpPr txBox="1">
            <a:spLocks noGrp="1"/>
          </p:cNvSpPr>
          <p:nvPr>
            <p:ph type="ctrTitle"/>
          </p:nvPr>
        </p:nvSpPr>
        <p:spPr>
          <a:xfrm>
            <a:off x="457200" y="2571750"/>
            <a:ext cx="8229600" cy="478633"/>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Clr>
                <a:schemeClr val="dk1"/>
              </a:buClr>
              <a:buSzPts val="2700"/>
              <a:buFont typeface="Arial"/>
              <a:buNone/>
              <a:defRPr sz="2700" b="1"/>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5" name="Google Shape;75;p16"/>
          <p:cNvSpPr txBox="1">
            <a:spLocks noGrp="1"/>
          </p:cNvSpPr>
          <p:nvPr>
            <p:ph type="subTitle" idx="1"/>
          </p:nvPr>
        </p:nvSpPr>
        <p:spPr>
          <a:xfrm>
            <a:off x="2371725" y="3257550"/>
            <a:ext cx="4400550" cy="319088"/>
          </a:xfrm>
          <a:prstGeom prst="rect">
            <a:avLst/>
          </a:prstGeom>
          <a:noFill/>
          <a:ln>
            <a:noFill/>
          </a:ln>
        </p:spPr>
        <p:txBody>
          <a:bodyPr spcFirstLastPara="1" wrap="square" lIns="0" tIns="0" rIns="0" bIns="0" anchor="t" anchorCtr="0">
            <a:normAutofit/>
          </a:bodyPr>
          <a:lstStyle>
            <a:lvl1pPr lvl="0" algn="ctr">
              <a:lnSpc>
                <a:spcPct val="90000"/>
              </a:lnSpc>
              <a:spcBef>
                <a:spcPts val="800"/>
              </a:spcBef>
              <a:spcAft>
                <a:spcPts val="0"/>
              </a:spcAft>
              <a:buClr>
                <a:schemeClr val="accent1"/>
              </a:buClr>
              <a:buSzPts val="1800"/>
              <a:buNone/>
              <a:defRPr sz="1800" b="1">
                <a:solidFill>
                  <a:schemeClr val="accent1"/>
                </a:solidFill>
                <a:latin typeface="Arial"/>
                <a:ea typeface="Arial"/>
                <a:cs typeface="Arial"/>
                <a:sym typeface="Aria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grpSp>
        <p:nvGrpSpPr>
          <p:cNvPr id="76" name="Google Shape;76;p16"/>
          <p:cNvGrpSpPr/>
          <p:nvPr/>
        </p:nvGrpSpPr>
        <p:grpSpPr>
          <a:xfrm rot="5400000">
            <a:off x="1257300" y="744614"/>
            <a:ext cx="57150" cy="2571750"/>
            <a:chOff x="0" y="0"/>
            <a:chExt cx="381000" cy="3429000"/>
          </a:xfrm>
        </p:grpSpPr>
        <p:sp>
          <p:nvSpPr>
            <p:cNvPr id="77" name="Google Shape;77;p16"/>
            <p:cNvSpPr/>
            <p:nvPr/>
          </p:nvSpPr>
          <p:spPr>
            <a:xfrm>
              <a:off x="0" y="0"/>
              <a:ext cx="381000" cy="3429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78" name="Google Shape;78;p16"/>
            <p:cNvSpPr/>
            <p:nvPr/>
          </p:nvSpPr>
          <p:spPr>
            <a:xfrm>
              <a:off x="0" y="0"/>
              <a:ext cx="381000" cy="3810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pic>
        <p:nvPicPr>
          <p:cNvPr id="79" name="Google Shape;79;p16" descr="A close up of a sign&#10;&#10;Description automatically generated"/>
          <p:cNvPicPr preferRelativeResize="0"/>
          <p:nvPr/>
        </p:nvPicPr>
        <p:blipFill rotWithShape="1">
          <a:blip r:embed="rId3">
            <a:alphaModFix/>
          </a:blip>
          <a:srcRect r="73195"/>
          <a:stretch/>
        </p:blipFill>
        <p:spPr>
          <a:xfrm>
            <a:off x="3041374" y="1485900"/>
            <a:ext cx="934252" cy="1089179"/>
          </a:xfrm>
          <a:prstGeom prst="rect">
            <a:avLst/>
          </a:prstGeom>
          <a:noFill/>
          <a:ln>
            <a:noFill/>
          </a:ln>
        </p:spPr>
      </p:pic>
      <p:grpSp>
        <p:nvGrpSpPr>
          <p:cNvPr id="80" name="Google Shape;80;p16"/>
          <p:cNvGrpSpPr/>
          <p:nvPr/>
        </p:nvGrpSpPr>
        <p:grpSpPr>
          <a:xfrm rot="-5400000">
            <a:off x="7828221" y="759234"/>
            <a:ext cx="57150" cy="2571750"/>
            <a:chOff x="0" y="0"/>
            <a:chExt cx="381000" cy="3429000"/>
          </a:xfrm>
        </p:grpSpPr>
        <p:sp>
          <p:nvSpPr>
            <p:cNvPr id="81" name="Google Shape;81;p16"/>
            <p:cNvSpPr/>
            <p:nvPr/>
          </p:nvSpPr>
          <p:spPr>
            <a:xfrm>
              <a:off x="0" y="0"/>
              <a:ext cx="381000" cy="3429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2" name="Google Shape;82;p16"/>
            <p:cNvSpPr/>
            <p:nvPr/>
          </p:nvSpPr>
          <p:spPr>
            <a:xfrm>
              <a:off x="0" y="0"/>
              <a:ext cx="381000" cy="3810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83"/>
        <p:cNvGrpSpPr/>
        <p:nvPr/>
      </p:nvGrpSpPr>
      <p:grpSpPr>
        <a:xfrm>
          <a:off x="0" y="0"/>
          <a:ext cx="0" cy="0"/>
          <a:chOff x="0" y="0"/>
          <a:chExt cx="0" cy="0"/>
        </a:xfrm>
      </p:grpSpPr>
      <p:sp>
        <p:nvSpPr>
          <p:cNvPr id="84" name="Google Shape;84;p17"/>
          <p:cNvSpPr/>
          <p:nvPr/>
        </p:nvSpPr>
        <p:spPr>
          <a:xfrm>
            <a:off x="8686801" y="285750"/>
            <a:ext cx="457200" cy="485775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5" name="Google Shape;85;p17"/>
          <p:cNvSpPr/>
          <p:nvPr/>
        </p:nvSpPr>
        <p:spPr>
          <a:xfrm>
            <a:off x="8686800" y="0"/>
            <a:ext cx="459486" cy="459486"/>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6" name="Google Shape;86;p17"/>
          <p:cNvSpPr txBox="1"/>
          <p:nvPr/>
        </p:nvSpPr>
        <p:spPr>
          <a:xfrm>
            <a:off x="3200400" y="360402"/>
            <a:ext cx="223138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262626"/>
                </a:solidFill>
                <a:latin typeface="Arial"/>
                <a:ea typeface="Arial"/>
                <a:cs typeface="Arial"/>
                <a:sym typeface="Arial"/>
              </a:rPr>
              <a:t>CONTENT</a:t>
            </a:r>
            <a:endParaRPr sz="3600" b="1" i="0" u="none" strike="noStrike" cap="none">
              <a:solidFill>
                <a:srgbClr val="262626"/>
              </a:solidFill>
              <a:latin typeface="Arial"/>
              <a:ea typeface="Arial"/>
              <a:cs typeface="Arial"/>
              <a:sym typeface="Arial"/>
            </a:endParaRPr>
          </a:p>
        </p:txBody>
      </p:sp>
      <p:sp>
        <p:nvSpPr>
          <p:cNvPr id="87" name="Google Shape;87;p17"/>
          <p:cNvSpPr>
            <a:spLocks noGrp="1"/>
          </p:cNvSpPr>
          <p:nvPr>
            <p:ph type="pic" idx="2"/>
          </p:nvPr>
        </p:nvSpPr>
        <p:spPr>
          <a:xfrm>
            <a:off x="0" y="0"/>
            <a:ext cx="2514600" cy="51435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hapter Divider">
  <p:cSld name="Chapter Divider">
    <p:spTree>
      <p:nvGrpSpPr>
        <p:cNvPr id="1" name="Shape 88"/>
        <p:cNvGrpSpPr/>
        <p:nvPr/>
      </p:nvGrpSpPr>
      <p:grpSpPr>
        <a:xfrm>
          <a:off x="0" y="0"/>
          <a:ext cx="0" cy="0"/>
          <a:chOff x="0" y="0"/>
          <a:chExt cx="0" cy="0"/>
        </a:xfrm>
      </p:grpSpPr>
      <p:pic>
        <p:nvPicPr>
          <p:cNvPr id="89" name="Google Shape;89;p18" descr="A group of people in a room&#10;&#10;Description automatically generated"/>
          <p:cNvPicPr preferRelativeResize="0"/>
          <p:nvPr/>
        </p:nvPicPr>
        <p:blipFill rotWithShape="1">
          <a:blip r:embed="rId2">
            <a:alphaModFix amt="80000"/>
          </a:blip>
          <a:srcRect l="28749" t="53750" r="24998"/>
          <a:stretch/>
        </p:blipFill>
        <p:spPr>
          <a:xfrm>
            <a:off x="0" y="9525"/>
            <a:ext cx="9144000" cy="5133975"/>
          </a:xfrm>
          <a:prstGeom prst="rect">
            <a:avLst/>
          </a:prstGeom>
          <a:noFill/>
          <a:ln>
            <a:noFill/>
          </a:ln>
        </p:spPr>
      </p:pic>
      <p:sp>
        <p:nvSpPr>
          <p:cNvPr id="90" name="Google Shape;90;p18"/>
          <p:cNvSpPr txBox="1">
            <a:spLocks noGrp="1"/>
          </p:cNvSpPr>
          <p:nvPr>
            <p:ph type="title"/>
          </p:nvPr>
        </p:nvSpPr>
        <p:spPr>
          <a:xfrm>
            <a:off x="2400300" y="2007130"/>
            <a:ext cx="4343400" cy="1107996"/>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3600"/>
              <a:buFont typeface="Arial"/>
              <a:buNone/>
              <a:defRPr sz="3600" b="1"/>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1" name="Google Shape;91;p18"/>
          <p:cNvSpPr/>
          <p:nvPr/>
        </p:nvSpPr>
        <p:spPr>
          <a:xfrm>
            <a:off x="8686801" y="285750"/>
            <a:ext cx="457200" cy="485775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2" name="Google Shape;92;p18"/>
          <p:cNvSpPr/>
          <p:nvPr/>
        </p:nvSpPr>
        <p:spPr>
          <a:xfrm>
            <a:off x="8686801" y="0"/>
            <a:ext cx="457200" cy="459486"/>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nvGrpSpPr>
          <p:cNvPr id="93" name="Google Shape;93;p18"/>
          <p:cNvGrpSpPr/>
          <p:nvPr/>
        </p:nvGrpSpPr>
        <p:grpSpPr>
          <a:xfrm>
            <a:off x="3405913" y="1137102"/>
            <a:ext cx="2332174" cy="739533"/>
            <a:chOff x="4541217" y="1177231"/>
            <a:chExt cx="3109566" cy="986045"/>
          </a:xfrm>
        </p:grpSpPr>
        <p:sp>
          <p:nvSpPr>
            <p:cNvPr id="94" name="Google Shape;94;p18"/>
            <p:cNvSpPr/>
            <p:nvPr/>
          </p:nvSpPr>
          <p:spPr>
            <a:xfrm>
              <a:off x="4541217" y="1177231"/>
              <a:ext cx="3109566" cy="651569"/>
            </a:xfrm>
            <a:prstGeom prst="rect">
              <a:avLst/>
            </a:prstGeom>
            <a:noFill/>
            <a:ln w="381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1" i="0" u="none" strike="noStrike" cap="none">
                <a:solidFill>
                  <a:schemeClr val="accent1"/>
                </a:solidFill>
                <a:latin typeface="Arial"/>
                <a:ea typeface="Arial"/>
                <a:cs typeface="Arial"/>
                <a:sym typeface="Arial"/>
              </a:endParaRPr>
            </a:p>
          </p:txBody>
        </p:sp>
        <p:sp>
          <p:nvSpPr>
            <p:cNvPr id="95" name="Google Shape;95;p18"/>
            <p:cNvSpPr/>
            <p:nvPr/>
          </p:nvSpPr>
          <p:spPr>
            <a:xfrm rot="-2700000">
              <a:off x="5913103" y="1717294"/>
              <a:ext cx="365794" cy="370983"/>
            </a:xfrm>
            <a:prstGeom prst="rtTriangle">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am 1 ">
  <p:cSld name="Team 1 ">
    <p:spTree>
      <p:nvGrpSpPr>
        <p:cNvPr id="1" name="Shape 96"/>
        <p:cNvGrpSpPr/>
        <p:nvPr/>
      </p:nvGrpSpPr>
      <p:grpSpPr>
        <a:xfrm>
          <a:off x="0" y="0"/>
          <a:ext cx="0" cy="0"/>
          <a:chOff x="0" y="0"/>
          <a:chExt cx="0" cy="0"/>
        </a:xfrm>
      </p:grpSpPr>
      <p:grpSp>
        <p:nvGrpSpPr>
          <p:cNvPr id="97" name="Google Shape;97;p19"/>
          <p:cNvGrpSpPr/>
          <p:nvPr/>
        </p:nvGrpSpPr>
        <p:grpSpPr>
          <a:xfrm>
            <a:off x="457200" y="782955"/>
            <a:ext cx="8229600" cy="34289"/>
            <a:chOff x="0" y="990600"/>
            <a:chExt cx="12192001" cy="45719"/>
          </a:xfrm>
        </p:grpSpPr>
        <p:sp>
          <p:nvSpPr>
            <p:cNvPr id="98" name="Google Shape;98;p19"/>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9" name="Google Shape;99;p19"/>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00" name="Google Shape;100;p19"/>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1" name="Google Shape;101;p19"/>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02" name="Google Shape;102;p19"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03" name="Google Shape;103;p19"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04" name="Google Shape;104;p19"/>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nvGrpSpPr>
          <p:cNvPr id="105" name="Google Shape;105;p19"/>
          <p:cNvGrpSpPr/>
          <p:nvPr/>
        </p:nvGrpSpPr>
        <p:grpSpPr>
          <a:xfrm>
            <a:off x="457200" y="3314527"/>
            <a:ext cx="2228850" cy="643139"/>
            <a:chOff x="380999" y="4419913"/>
            <a:chExt cx="2971800" cy="857519"/>
          </a:xfrm>
        </p:grpSpPr>
        <p:sp>
          <p:nvSpPr>
            <p:cNvPr id="106" name="Google Shape;106;p19"/>
            <p:cNvSpPr/>
            <p:nvPr/>
          </p:nvSpPr>
          <p:spPr>
            <a:xfrm rot="-2700000">
              <a:off x="1671374" y="4805390"/>
              <a:ext cx="391052" cy="391052"/>
            </a:xfrm>
            <a:prstGeom prst="rtTriangle">
              <a:avLst/>
            </a:prstGeom>
            <a:solidFill>
              <a:schemeClr val="accent6"/>
            </a:solidFill>
            <a:ln w="571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07" name="Google Shape;107;p19"/>
            <p:cNvSpPr/>
            <p:nvPr/>
          </p:nvSpPr>
          <p:spPr>
            <a:xfrm>
              <a:off x="380999" y="4419913"/>
              <a:ext cx="2971800" cy="55303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Arial"/>
                <a:ea typeface="Arial"/>
                <a:cs typeface="Arial"/>
                <a:sym typeface="Arial"/>
              </a:endParaRPr>
            </a:p>
          </p:txBody>
        </p:sp>
      </p:grpSp>
      <p:sp>
        <p:nvSpPr>
          <p:cNvPr id="108" name="Google Shape;108;p19"/>
          <p:cNvSpPr>
            <a:spLocks noGrp="1"/>
          </p:cNvSpPr>
          <p:nvPr>
            <p:ph type="pic" idx="2"/>
          </p:nvPr>
        </p:nvSpPr>
        <p:spPr>
          <a:xfrm>
            <a:off x="457200" y="982160"/>
            <a:ext cx="2228850" cy="2228850"/>
          </a:xfrm>
          <a:prstGeom prst="rect">
            <a:avLst/>
          </a:prstGeom>
          <a:noFill/>
          <a:ln>
            <a:noFill/>
          </a:ln>
        </p:spPr>
      </p:sp>
      <p:grpSp>
        <p:nvGrpSpPr>
          <p:cNvPr id="109" name="Google Shape;109;p19"/>
          <p:cNvGrpSpPr/>
          <p:nvPr/>
        </p:nvGrpSpPr>
        <p:grpSpPr>
          <a:xfrm>
            <a:off x="6457952" y="3314527"/>
            <a:ext cx="2228850" cy="643139"/>
            <a:chOff x="380999" y="4419913"/>
            <a:chExt cx="2971800" cy="857519"/>
          </a:xfrm>
        </p:grpSpPr>
        <p:sp>
          <p:nvSpPr>
            <p:cNvPr id="110" name="Google Shape;110;p19"/>
            <p:cNvSpPr/>
            <p:nvPr/>
          </p:nvSpPr>
          <p:spPr>
            <a:xfrm rot="-2700000">
              <a:off x="1671374" y="4805390"/>
              <a:ext cx="391052" cy="391052"/>
            </a:xfrm>
            <a:prstGeom prst="rtTriangle">
              <a:avLst/>
            </a:prstGeom>
            <a:solidFill>
              <a:schemeClr val="accent6"/>
            </a:solidFill>
            <a:ln w="571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11" name="Google Shape;111;p19"/>
            <p:cNvSpPr/>
            <p:nvPr/>
          </p:nvSpPr>
          <p:spPr>
            <a:xfrm>
              <a:off x="380999" y="4419913"/>
              <a:ext cx="2971800" cy="55303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Arial"/>
                <a:ea typeface="Arial"/>
                <a:cs typeface="Arial"/>
                <a:sym typeface="Arial"/>
              </a:endParaRPr>
            </a:p>
          </p:txBody>
        </p:sp>
      </p:grpSp>
      <p:sp>
        <p:nvSpPr>
          <p:cNvPr id="112" name="Google Shape;112;p19"/>
          <p:cNvSpPr>
            <a:spLocks noGrp="1"/>
          </p:cNvSpPr>
          <p:nvPr>
            <p:ph type="pic" idx="3"/>
          </p:nvPr>
        </p:nvSpPr>
        <p:spPr>
          <a:xfrm>
            <a:off x="6457952" y="982160"/>
            <a:ext cx="2228850" cy="2228850"/>
          </a:xfrm>
          <a:prstGeom prst="rect">
            <a:avLst/>
          </a:prstGeom>
          <a:noFill/>
          <a:ln>
            <a:noFill/>
          </a:ln>
        </p:spPr>
      </p:sp>
      <p:grpSp>
        <p:nvGrpSpPr>
          <p:cNvPr id="113" name="Google Shape;113;p19"/>
          <p:cNvGrpSpPr/>
          <p:nvPr/>
        </p:nvGrpSpPr>
        <p:grpSpPr>
          <a:xfrm>
            <a:off x="3453588" y="3316122"/>
            <a:ext cx="2228850" cy="643139"/>
            <a:chOff x="380999" y="4419913"/>
            <a:chExt cx="2971800" cy="857519"/>
          </a:xfrm>
        </p:grpSpPr>
        <p:sp>
          <p:nvSpPr>
            <p:cNvPr id="114" name="Google Shape;114;p19"/>
            <p:cNvSpPr/>
            <p:nvPr/>
          </p:nvSpPr>
          <p:spPr>
            <a:xfrm rot="-2700000">
              <a:off x="1671374" y="4805390"/>
              <a:ext cx="391052" cy="391052"/>
            </a:xfrm>
            <a:prstGeom prst="rtTriangle">
              <a:avLst/>
            </a:prstGeom>
            <a:solidFill>
              <a:schemeClr val="accent6"/>
            </a:solidFill>
            <a:ln w="571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15" name="Google Shape;115;p19"/>
            <p:cNvSpPr/>
            <p:nvPr/>
          </p:nvSpPr>
          <p:spPr>
            <a:xfrm>
              <a:off x="380999" y="4419913"/>
              <a:ext cx="2971800" cy="55303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Arial"/>
                <a:ea typeface="Arial"/>
                <a:cs typeface="Arial"/>
                <a:sym typeface="Arial"/>
              </a:endParaRPr>
            </a:p>
          </p:txBody>
        </p:sp>
      </p:grpSp>
      <p:sp>
        <p:nvSpPr>
          <p:cNvPr id="116" name="Google Shape;116;p19"/>
          <p:cNvSpPr>
            <a:spLocks noGrp="1"/>
          </p:cNvSpPr>
          <p:nvPr>
            <p:ph type="pic" idx="4"/>
          </p:nvPr>
        </p:nvSpPr>
        <p:spPr>
          <a:xfrm>
            <a:off x="3453588" y="983756"/>
            <a:ext cx="2228850" cy="222885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xco Members">
  <p:cSld name="Exco Members">
    <p:spTree>
      <p:nvGrpSpPr>
        <p:cNvPr id="1" name="Shape 117"/>
        <p:cNvGrpSpPr/>
        <p:nvPr/>
      </p:nvGrpSpPr>
      <p:grpSpPr>
        <a:xfrm>
          <a:off x="0" y="0"/>
          <a:ext cx="0" cy="0"/>
          <a:chOff x="0" y="0"/>
          <a:chExt cx="0" cy="0"/>
        </a:xfrm>
      </p:grpSpPr>
      <p:sp>
        <p:nvSpPr>
          <p:cNvPr id="118" name="Google Shape;118;p20"/>
          <p:cNvSpPr>
            <a:spLocks noGrp="1"/>
          </p:cNvSpPr>
          <p:nvPr>
            <p:ph type="pic" idx="2"/>
          </p:nvPr>
        </p:nvSpPr>
        <p:spPr>
          <a:xfrm>
            <a:off x="3874770" y="982456"/>
            <a:ext cx="1268730" cy="1268730"/>
          </a:xfrm>
          <a:prstGeom prst="rect">
            <a:avLst/>
          </a:prstGeom>
          <a:noFill/>
          <a:ln>
            <a:noFill/>
          </a:ln>
        </p:spPr>
      </p:sp>
      <p:grpSp>
        <p:nvGrpSpPr>
          <p:cNvPr id="119" name="Google Shape;119;p20"/>
          <p:cNvGrpSpPr/>
          <p:nvPr/>
        </p:nvGrpSpPr>
        <p:grpSpPr>
          <a:xfrm>
            <a:off x="457200" y="782955"/>
            <a:ext cx="8229600" cy="34289"/>
            <a:chOff x="0" y="990600"/>
            <a:chExt cx="12192001" cy="45719"/>
          </a:xfrm>
        </p:grpSpPr>
        <p:sp>
          <p:nvSpPr>
            <p:cNvPr id="120" name="Google Shape;120;p20"/>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1" name="Google Shape;121;p20"/>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22" name="Google Shape;122;p20"/>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3" name="Google Shape;123;p20"/>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24" name="Google Shape;124;p20"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25" name="Google Shape;125;p20"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26" name="Google Shape;126;p20"/>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7" name="Google Shape;127;p20"/>
          <p:cNvSpPr/>
          <p:nvPr/>
        </p:nvSpPr>
        <p:spPr>
          <a:xfrm>
            <a:off x="467487" y="3871709"/>
            <a:ext cx="2894076" cy="65165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8" name="Google Shape;128;p20"/>
          <p:cNvSpPr>
            <a:spLocks noGrp="1"/>
          </p:cNvSpPr>
          <p:nvPr>
            <p:ph type="pic" idx="3"/>
          </p:nvPr>
        </p:nvSpPr>
        <p:spPr>
          <a:xfrm>
            <a:off x="466967" y="980185"/>
            <a:ext cx="2895116" cy="2891525"/>
          </a:xfrm>
          <a:prstGeom prst="rect">
            <a:avLst/>
          </a:prstGeom>
          <a:noFill/>
          <a:ln>
            <a:noFill/>
          </a:ln>
        </p:spPr>
      </p:sp>
      <p:sp>
        <p:nvSpPr>
          <p:cNvPr id="129" name="Google Shape;129;p20"/>
          <p:cNvSpPr/>
          <p:nvPr/>
        </p:nvSpPr>
        <p:spPr>
          <a:xfrm>
            <a:off x="3874770" y="2242767"/>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0" name="Google Shape;130;p20"/>
          <p:cNvSpPr>
            <a:spLocks noGrp="1"/>
          </p:cNvSpPr>
          <p:nvPr>
            <p:ph type="pic" idx="4"/>
          </p:nvPr>
        </p:nvSpPr>
        <p:spPr>
          <a:xfrm>
            <a:off x="3874770" y="2851568"/>
            <a:ext cx="1268730" cy="1268730"/>
          </a:xfrm>
          <a:prstGeom prst="rect">
            <a:avLst/>
          </a:prstGeom>
          <a:noFill/>
          <a:ln>
            <a:noFill/>
          </a:ln>
        </p:spPr>
      </p:sp>
      <p:sp>
        <p:nvSpPr>
          <p:cNvPr id="131" name="Google Shape;131;p20"/>
          <p:cNvSpPr/>
          <p:nvPr/>
        </p:nvSpPr>
        <p:spPr>
          <a:xfrm>
            <a:off x="3874770" y="4111880"/>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2" name="Google Shape;132;p20"/>
          <p:cNvSpPr>
            <a:spLocks noGrp="1"/>
          </p:cNvSpPr>
          <p:nvPr>
            <p:ph type="pic" idx="5"/>
          </p:nvPr>
        </p:nvSpPr>
        <p:spPr>
          <a:xfrm>
            <a:off x="7418070" y="982456"/>
            <a:ext cx="1268730" cy="1268730"/>
          </a:xfrm>
          <a:prstGeom prst="rect">
            <a:avLst/>
          </a:prstGeom>
          <a:noFill/>
          <a:ln>
            <a:noFill/>
          </a:ln>
        </p:spPr>
      </p:sp>
      <p:sp>
        <p:nvSpPr>
          <p:cNvPr id="133" name="Google Shape;133;p20"/>
          <p:cNvSpPr/>
          <p:nvPr/>
        </p:nvSpPr>
        <p:spPr>
          <a:xfrm>
            <a:off x="7418070" y="2242767"/>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4" name="Google Shape;134;p20"/>
          <p:cNvSpPr>
            <a:spLocks noGrp="1"/>
          </p:cNvSpPr>
          <p:nvPr>
            <p:ph type="pic" idx="6"/>
          </p:nvPr>
        </p:nvSpPr>
        <p:spPr>
          <a:xfrm>
            <a:off x="7418070" y="2851568"/>
            <a:ext cx="1268730" cy="1268730"/>
          </a:xfrm>
          <a:prstGeom prst="rect">
            <a:avLst/>
          </a:prstGeom>
          <a:noFill/>
          <a:ln>
            <a:noFill/>
          </a:ln>
        </p:spPr>
      </p:sp>
      <p:sp>
        <p:nvSpPr>
          <p:cNvPr id="135" name="Google Shape;135;p20"/>
          <p:cNvSpPr/>
          <p:nvPr/>
        </p:nvSpPr>
        <p:spPr>
          <a:xfrm>
            <a:off x="7418070" y="4111880"/>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6" name="Google Shape;136;p20"/>
          <p:cNvSpPr>
            <a:spLocks noGrp="1"/>
          </p:cNvSpPr>
          <p:nvPr>
            <p:ph type="pic" idx="7"/>
          </p:nvPr>
        </p:nvSpPr>
        <p:spPr>
          <a:xfrm>
            <a:off x="5646420" y="982456"/>
            <a:ext cx="1268730" cy="1268730"/>
          </a:xfrm>
          <a:prstGeom prst="rect">
            <a:avLst/>
          </a:prstGeom>
          <a:noFill/>
          <a:ln>
            <a:noFill/>
          </a:ln>
        </p:spPr>
      </p:sp>
      <p:sp>
        <p:nvSpPr>
          <p:cNvPr id="137" name="Google Shape;137;p20"/>
          <p:cNvSpPr/>
          <p:nvPr/>
        </p:nvSpPr>
        <p:spPr>
          <a:xfrm>
            <a:off x="5646420" y="2242767"/>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8" name="Google Shape;138;p20"/>
          <p:cNvSpPr>
            <a:spLocks noGrp="1"/>
          </p:cNvSpPr>
          <p:nvPr>
            <p:ph type="pic" idx="8"/>
          </p:nvPr>
        </p:nvSpPr>
        <p:spPr>
          <a:xfrm>
            <a:off x="5646420" y="2851568"/>
            <a:ext cx="1268730" cy="1268730"/>
          </a:xfrm>
          <a:prstGeom prst="rect">
            <a:avLst/>
          </a:prstGeom>
          <a:noFill/>
          <a:ln>
            <a:noFill/>
          </a:ln>
        </p:spPr>
      </p:sp>
      <p:sp>
        <p:nvSpPr>
          <p:cNvPr id="139" name="Google Shape;139;p20"/>
          <p:cNvSpPr/>
          <p:nvPr/>
        </p:nvSpPr>
        <p:spPr>
          <a:xfrm>
            <a:off x="5646420" y="4111880"/>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quare Image">
  <p:cSld name="Square Image">
    <p:spTree>
      <p:nvGrpSpPr>
        <p:cNvPr id="1" name="Shape 140"/>
        <p:cNvGrpSpPr/>
        <p:nvPr/>
      </p:nvGrpSpPr>
      <p:grpSpPr>
        <a:xfrm>
          <a:off x="0" y="0"/>
          <a:ext cx="0" cy="0"/>
          <a:chOff x="0" y="0"/>
          <a:chExt cx="0" cy="0"/>
        </a:xfrm>
      </p:grpSpPr>
      <p:grpSp>
        <p:nvGrpSpPr>
          <p:cNvPr id="141" name="Google Shape;141;p21"/>
          <p:cNvGrpSpPr/>
          <p:nvPr/>
        </p:nvGrpSpPr>
        <p:grpSpPr>
          <a:xfrm>
            <a:off x="457200" y="782955"/>
            <a:ext cx="8229600" cy="34289"/>
            <a:chOff x="0" y="990600"/>
            <a:chExt cx="12192001" cy="45719"/>
          </a:xfrm>
        </p:grpSpPr>
        <p:sp>
          <p:nvSpPr>
            <p:cNvPr id="142" name="Google Shape;142;p21"/>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3" name="Google Shape;143;p21"/>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44" name="Google Shape;144;p21"/>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5" name="Google Shape;145;p21"/>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46" name="Google Shape;146;p21"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47" name="Google Shape;147;p21"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48" name="Google Shape;148;p21"/>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9" name="Google Shape;149;p21"/>
          <p:cNvSpPr>
            <a:spLocks noGrp="1"/>
          </p:cNvSpPr>
          <p:nvPr>
            <p:ph type="pic" idx="2"/>
          </p:nvPr>
        </p:nvSpPr>
        <p:spPr>
          <a:xfrm>
            <a:off x="457200" y="1114424"/>
            <a:ext cx="3257550" cy="325755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50"/>
        <p:cNvGrpSpPr/>
        <p:nvPr/>
      </p:nvGrpSpPr>
      <p:grpSpPr>
        <a:xfrm>
          <a:off x="0" y="0"/>
          <a:ext cx="0" cy="0"/>
          <a:chOff x="0" y="0"/>
          <a:chExt cx="0" cy="0"/>
        </a:xfrm>
      </p:grpSpPr>
      <p:grpSp>
        <p:nvGrpSpPr>
          <p:cNvPr id="151" name="Google Shape;151;p22"/>
          <p:cNvGrpSpPr/>
          <p:nvPr/>
        </p:nvGrpSpPr>
        <p:grpSpPr>
          <a:xfrm>
            <a:off x="457200" y="782955"/>
            <a:ext cx="8229600" cy="34289"/>
            <a:chOff x="0" y="990600"/>
            <a:chExt cx="12192001" cy="45719"/>
          </a:xfrm>
        </p:grpSpPr>
        <p:sp>
          <p:nvSpPr>
            <p:cNvPr id="152" name="Google Shape;152;p22"/>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53" name="Google Shape;153;p22"/>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54" name="Google Shape;154;p22"/>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5" name="Google Shape;155;p22"/>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56" name="Google Shape;156;p22"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57" name="Google Shape;157;p22"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58" name="Google Shape;158;p22"/>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59" name="Google Shape;159;p22"/>
          <p:cNvSpPr>
            <a:spLocks noGrp="1"/>
          </p:cNvSpPr>
          <p:nvPr>
            <p:ph type="pic" idx="2"/>
          </p:nvPr>
        </p:nvSpPr>
        <p:spPr>
          <a:xfrm>
            <a:off x="5835945" y="1317772"/>
            <a:ext cx="2850855" cy="2850855"/>
          </a:xfrm>
          <a:prstGeom prst="rect">
            <a:avLst/>
          </a:prstGeom>
          <a:noFill/>
          <a:ln>
            <a:noFill/>
          </a:ln>
        </p:spPr>
      </p:sp>
      <p:pic>
        <p:nvPicPr>
          <p:cNvPr id="160" name="Google Shape;160;p22"/>
          <p:cNvPicPr preferRelativeResize="0"/>
          <p:nvPr/>
        </p:nvPicPr>
        <p:blipFill rotWithShape="1">
          <a:blip r:embed="rId4">
            <a:alphaModFix/>
          </a:blip>
          <a:srcRect l="36064" t="20616" r="35753" b="58813"/>
          <a:stretch/>
        </p:blipFill>
        <p:spPr>
          <a:xfrm>
            <a:off x="256415" y="1056515"/>
            <a:ext cx="1058035" cy="1058035"/>
          </a:xfrm>
          <a:custGeom>
            <a:avLst/>
            <a:gdLst/>
            <a:ahLst/>
            <a:cxnLst/>
            <a:rect l="l" t="t" r="r" b="b"/>
            <a:pathLst>
              <a:path w="1410713" h="1410713" extrusionOk="0">
                <a:moveTo>
                  <a:pt x="0" y="0"/>
                </a:moveTo>
                <a:lnTo>
                  <a:pt x="1410713" y="0"/>
                </a:lnTo>
                <a:lnTo>
                  <a:pt x="1410713" y="1410713"/>
                </a:lnTo>
                <a:lnTo>
                  <a:pt x="0" y="1410713"/>
                </a:lnTo>
                <a:close/>
              </a:path>
            </a:pathLst>
          </a:cu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ong Bar Image">
  <p:cSld name="Long Bar Image">
    <p:spTree>
      <p:nvGrpSpPr>
        <p:cNvPr id="1" name="Shape 161"/>
        <p:cNvGrpSpPr/>
        <p:nvPr/>
      </p:nvGrpSpPr>
      <p:grpSpPr>
        <a:xfrm>
          <a:off x="0" y="0"/>
          <a:ext cx="0" cy="0"/>
          <a:chOff x="0" y="0"/>
          <a:chExt cx="0" cy="0"/>
        </a:xfrm>
      </p:grpSpPr>
      <p:grpSp>
        <p:nvGrpSpPr>
          <p:cNvPr id="162" name="Google Shape;162;p23"/>
          <p:cNvGrpSpPr/>
          <p:nvPr/>
        </p:nvGrpSpPr>
        <p:grpSpPr>
          <a:xfrm>
            <a:off x="457200" y="782955"/>
            <a:ext cx="8229600" cy="34289"/>
            <a:chOff x="0" y="990600"/>
            <a:chExt cx="12192001" cy="45719"/>
          </a:xfrm>
        </p:grpSpPr>
        <p:sp>
          <p:nvSpPr>
            <p:cNvPr id="163" name="Google Shape;163;p23"/>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64" name="Google Shape;164;p23"/>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65" name="Google Shape;165;p23"/>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6" name="Google Shape;166;p23"/>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67" name="Google Shape;167;p23"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68" name="Google Shape;168;p23"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69" name="Google Shape;169;p23"/>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70" name="Google Shape;170;p23"/>
          <p:cNvSpPr>
            <a:spLocks noGrp="1"/>
          </p:cNvSpPr>
          <p:nvPr>
            <p:ph type="pic" idx="2"/>
          </p:nvPr>
        </p:nvSpPr>
        <p:spPr>
          <a:xfrm>
            <a:off x="457200" y="1200150"/>
            <a:ext cx="8229600" cy="1679972"/>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Image">
  <p:cSld name="Vertical Image">
    <p:spTree>
      <p:nvGrpSpPr>
        <p:cNvPr id="1" name="Shape 171"/>
        <p:cNvGrpSpPr/>
        <p:nvPr/>
      </p:nvGrpSpPr>
      <p:grpSpPr>
        <a:xfrm>
          <a:off x="0" y="0"/>
          <a:ext cx="0" cy="0"/>
          <a:chOff x="0" y="0"/>
          <a:chExt cx="0" cy="0"/>
        </a:xfrm>
      </p:grpSpPr>
      <p:grpSp>
        <p:nvGrpSpPr>
          <p:cNvPr id="172" name="Google Shape;172;p24"/>
          <p:cNvGrpSpPr/>
          <p:nvPr/>
        </p:nvGrpSpPr>
        <p:grpSpPr>
          <a:xfrm>
            <a:off x="457200" y="782955"/>
            <a:ext cx="8229600" cy="34289"/>
            <a:chOff x="0" y="990600"/>
            <a:chExt cx="12192001" cy="45719"/>
          </a:xfrm>
        </p:grpSpPr>
        <p:sp>
          <p:nvSpPr>
            <p:cNvPr id="173" name="Google Shape;173;p24"/>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74" name="Google Shape;174;p24"/>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75" name="Google Shape;175;p24"/>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6" name="Google Shape;176;p24"/>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77" name="Google Shape;177;p24"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78" name="Google Shape;178;p24"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79" name="Google Shape;179;p24"/>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80" name="Google Shape;180;p24"/>
          <p:cNvSpPr>
            <a:spLocks noGrp="1"/>
          </p:cNvSpPr>
          <p:nvPr>
            <p:ph type="pic" idx="2"/>
          </p:nvPr>
        </p:nvSpPr>
        <p:spPr>
          <a:xfrm>
            <a:off x="457200" y="1114424"/>
            <a:ext cx="2057400" cy="3257550"/>
          </a:xfrm>
          <a:prstGeom prst="rect">
            <a:avLst/>
          </a:prstGeom>
          <a:noFill/>
          <a:ln>
            <a:noFill/>
          </a:ln>
        </p:spPr>
      </p:sp>
      <p:sp>
        <p:nvSpPr>
          <p:cNvPr id="181" name="Google Shape;181;p24"/>
          <p:cNvSpPr/>
          <p:nvPr/>
        </p:nvSpPr>
        <p:spPr>
          <a:xfrm>
            <a:off x="2743200" y="1114424"/>
            <a:ext cx="2057400" cy="3257550"/>
          </a:xfrm>
          <a:prstGeom prst="rect">
            <a:avLst/>
          </a:prstGeom>
          <a:solidFill>
            <a:srgbClr val="004C9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entre image">
  <p:cSld name="Centre image">
    <p:spTree>
      <p:nvGrpSpPr>
        <p:cNvPr id="1" name="Shape 182"/>
        <p:cNvGrpSpPr/>
        <p:nvPr/>
      </p:nvGrpSpPr>
      <p:grpSpPr>
        <a:xfrm>
          <a:off x="0" y="0"/>
          <a:ext cx="0" cy="0"/>
          <a:chOff x="0" y="0"/>
          <a:chExt cx="0" cy="0"/>
        </a:xfrm>
      </p:grpSpPr>
      <p:grpSp>
        <p:nvGrpSpPr>
          <p:cNvPr id="183" name="Google Shape;183;p25"/>
          <p:cNvGrpSpPr/>
          <p:nvPr/>
        </p:nvGrpSpPr>
        <p:grpSpPr>
          <a:xfrm>
            <a:off x="457200" y="782955"/>
            <a:ext cx="8229600" cy="34289"/>
            <a:chOff x="0" y="990600"/>
            <a:chExt cx="12192001" cy="45719"/>
          </a:xfrm>
        </p:grpSpPr>
        <p:sp>
          <p:nvSpPr>
            <p:cNvPr id="184" name="Google Shape;184;p25"/>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85" name="Google Shape;185;p25"/>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86" name="Google Shape;186;p25"/>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7" name="Google Shape;187;p25"/>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88" name="Google Shape;188;p25"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89" name="Google Shape;189;p25"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90" name="Google Shape;190;p25"/>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91" name="Google Shape;191;p25"/>
          <p:cNvSpPr>
            <a:spLocks noGrp="1"/>
          </p:cNvSpPr>
          <p:nvPr>
            <p:ph type="pic" idx="2"/>
          </p:nvPr>
        </p:nvSpPr>
        <p:spPr>
          <a:xfrm>
            <a:off x="3400425" y="1580197"/>
            <a:ext cx="2343150" cy="234315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192"/>
        <p:cNvGrpSpPr/>
        <p:nvPr/>
      </p:nvGrpSpPr>
      <p:grpSpPr>
        <a:xfrm>
          <a:off x="0" y="0"/>
          <a:ext cx="0" cy="0"/>
          <a:chOff x="0" y="0"/>
          <a:chExt cx="0" cy="0"/>
        </a:xfrm>
      </p:grpSpPr>
      <p:grpSp>
        <p:nvGrpSpPr>
          <p:cNvPr id="193" name="Google Shape;193;p26"/>
          <p:cNvGrpSpPr/>
          <p:nvPr/>
        </p:nvGrpSpPr>
        <p:grpSpPr>
          <a:xfrm>
            <a:off x="457200" y="782955"/>
            <a:ext cx="8229600" cy="34289"/>
            <a:chOff x="0" y="990600"/>
            <a:chExt cx="12192001" cy="45719"/>
          </a:xfrm>
        </p:grpSpPr>
        <p:sp>
          <p:nvSpPr>
            <p:cNvPr id="194" name="Google Shape;194;p26"/>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95" name="Google Shape;195;p26"/>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96" name="Google Shape;196;p26"/>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7" name="Google Shape;197;p26"/>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98" name="Google Shape;198;p26"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99" name="Google Shape;199;p26"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00" name="Google Shape;200;p26"/>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01" name="Google Shape;201;p26"/>
          <p:cNvSpPr>
            <a:spLocks noGrp="1"/>
          </p:cNvSpPr>
          <p:nvPr>
            <p:ph type="pic" idx="2"/>
          </p:nvPr>
        </p:nvSpPr>
        <p:spPr>
          <a:xfrm>
            <a:off x="457201" y="1158936"/>
            <a:ext cx="4572000" cy="1431166"/>
          </a:xfrm>
          <a:prstGeom prst="rect">
            <a:avLst/>
          </a:prstGeom>
          <a:noFill/>
          <a:ln>
            <a:noFill/>
          </a:ln>
        </p:spPr>
      </p:sp>
      <p:sp>
        <p:nvSpPr>
          <p:cNvPr id="202" name="Google Shape;202;p26"/>
          <p:cNvSpPr>
            <a:spLocks noGrp="1"/>
          </p:cNvSpPr>
          <p:nvPr>
            <p:ph type="pic" idx="3"/>
          </p:nvPr>
        </p:nvSpPr>
        <p:spPr>
          <a:xfrm>
            <a:off x="4114800" y="2913442"/>
            <a:ext cx="4572000" cy="1431166"/>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 Images - 2">
  <p:cSld name="2 Images - 2">
    <p:spTree>
      <p:nvGrpSpPr>
        <p:cNvPr id="1" name="Shape 203"/>
        <p:cNvGrpSpPr/>
        <p:nvPr/>
      </p:nvGrpSpPr>
      <p:grpSpPr>
        <a:xfrm>
          <a:off x="0" y="0"/>
          <a:ext cx="0" cy="0"/>
          <a:chOff x="0" y="0"/>
          <a:chExt cx="0" cy="0"/>
        </a:xfrm>
      </p:grpSpPr>
      <p:grpSp>
        <p:nvGrpSpPr>
          <p:cNvPr id="204" name="Google Shape;204;p27"/>
          <p:cNvGrpSpPr/>
          <p:nvPr/>
        </p:nvGrpSpPr>
        <p:grpSpPr>
          <a:xfrm>
            <a:off x="457200" y="782955"/>
            <a:ext cx="8229600" cy="34289"/>
            <a:chOff x="0" y="990600"/>
            <a:chExt cx="12192001" cy="45719"/>
          </a:xfrm>
        </p:grpSpPr>
        <p:sp>
          <p:nvSpPr>
            <p:cNvPr id="205" name="Google Shape;205;p27"/>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06" name="Google Shape;206;p27"/>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07" name="Google Shape;207;p27"/>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8" name="Google Shape;208;p27"/>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09" name="Google Shape;209;p27"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10" name="Google Shape;210;p27"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11" name="Google Shape;211;p27"/>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12" name="Google Shape;212;p27"/>
          <p:cNvSpPr>
            <a:spLocks noGrp="1"/>
          </p:cNvSpPr>
          <p:nvPr>
            <p:ph type="pic" idx="2"/>
          </p:nvPr>
        </p:nvSpPr>
        <p:spPr>
          <a:xfrm>
            <a:off x="457201" y="1158936"/>
            <a:ext cx="2057399" cy="3185672"/>
          </a:xfrm>
          <a:prstGeom prst="rect">
            <a:avLst/>
          </a:prstGeom>
          <a:noFill/>
          <a:ln>
            <a:noFill/>
          </a:ln>
        </p:spPr>
      </p:sp>
      <p:sp>
        <p:nvSpPr>
          <p:cNvPr id="213" name="Google Shape;213;p27"/>
          <p:cNvSpPr>
            <a:spLocks noGrp="1"/>
          </p:cNvSpPr>
          <p:nvPr>
            <p:ph type="pic" idx="3"/>
          </p:nvPr>
        </p:nvSpPr>
        <p:spPr>
          <a:xfrm>
            <a:off x="6629400" y="1158937"/>
            <a:ext cx="2057400" cy="3185671"/>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214"/>
        <p:cNvGrpSpPr/>
        <p:nvPr/>
      </p:nvGrpSpPr>
      <p:grpSpPr>
        <a:xfrm>
          <a:off x="0" y="0"/>
          <a:ext cx="0" cy="0"/>
          <a:chOff x="0" y="0"/>
          <a:chExt cx="0" cy="0"/>
        </a:xfrm>
      </p:grpSpPr>
      <p:grpSp>
        <p:nvGrpSpPr>
          <p:cNvPr id="215" name="Google Shape;215;p28"/>
          <p:cNvGrpSpPr/>
          <p:nvPr/>
        </p:nvGrpSpPr>
        <p:grpSpPr>
          <a:xfrm>
            <a:off x="457200" y="782955"/>
            <a:ext cx="8229600" cy="34289"/>
            <a:chOff x="0" y="990600"/>
            <a:chExt cx="12192001" cy="45719"/>
          </a:xfrm>
        </p:grpSpPr>
        <p:sp>
          <p:nvSpPr>
            <p:cNvPr id="216" name="Google Shape;216;p28"/>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17" name="Google Shape;217;p28"/>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18" name="Google Shape;218;p28"/>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9" name="Google Shape;219;p28"/>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20" name="Google Shape;220;p28"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21" name="Google Shape;221;p28"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22" name="Google Shape;222;p28"/>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23" name="Google Shape;223;p28"/>
          <p:cNvSpPr>
            <a:spLocks noGrp="1"/>
          </p:cNvSpPr>
          <p:nvPr>
            <p:ph type="pic" idx="2"/>
          </p:nvPr>
        </p:nvSpPr>
        <p:spPr>
          <a:xfrm>
            <a:off x="457201" y="1158936"/>
            <a:ext cx="2400299" cy="1412814"/>
          </a:xfrm>
          <a:prstGeom prst="rect">
            <a:avLst/>
          </a:prstGeom>
          <a:noFill/>
          <a:ln>
            <a:noFill/>
          </a:ln>
        </p:spPr>
      </p:sp>
      <p:sp>
        <p:nvSpPr>
          <p:cNvPr id="224" name="Google Shape;224;p28"/>
          <p:cNvSpPr>
            <a:spLocks noGrp="1"/>
          </p:cNvSpPr>
          <p:nvPr>
            <p:ph type="pic" idx="3"/>
          </p:nvPr>
        </p:nvSpPr>
        <p:spPr>
          <a:xfrm>
            <a:off x="6286501" y="1158936"/>
            <a:ext cx="2400299" cy="1412814"/>
          </a:xfrm>
          <a:prstGeom prst="rect">
            <a:avLst/>
          </a:prstGeom>
          <a:noFill/>
          <a:ln>
            <a:noFill/>
          </a:ln>
        </p:spPr>
      </p:sp>
      <p:sp>
        <p:nvSpPr>
          <p:cNvPr id="225" name="Google Shape;225;p28"/>
          <p:cNvSpPr>
            <a:spLocks noGrp="1"/>
          </p:cNvSpPr>
          <p:nvPr>
            <p:ph type="pic" idx="4"/>
          </p:nvPr>
        </p:nvSpPr>
        <p:spPr>
          <a:xfrm>
            <a:off x="3371851" y="1158936"/>
            <a:ext cx="2400299" cy="1412814"/>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 Images - 3">
  <p:cSld name="3 Images - 3">
    <p:spTree>
      <p:nvGrpSpPr>
        <p:cNvPr id="1" name="Shape 226"/>
        <p:cNvGrpSpPr/>
        <p:nvPr/>
      </p:nvGrpSpPr>
      <p:grpSpPr>
        <a:xfrm>
          <a:off x="0" y="0"/>
          <a:ext cx="0" cy="0"/>
          <a:chOff x="0" y="0"/>
          <a:chExt cx="0" cy="0"/>
        </a:xfrm>
      </p:grpSpPr>
      <p:sp>
        <p:nvSpPr>
          <p:cNvPr id="227" name="Google Shape;227;p29"/>
          <p:cNvSpPr>
            <a:spLocks noGrp="1"/>
          </p:cNvSpPr>
          <p:nvPr>
            <p:ph type="pic" idx="2"/>
          </p:nvPr>
        </p:nvSpPr>
        <p:spPr>
          <a:xfrm>
            <a:off x="885825" y="1314450"/>
            <a:ext cx="1600200" cy="1600200"/>
          </a:xfrm>
          <a:prstGeom prst="rect">
            <a:avLst/>
          </a:prstGeom>
          <a:noFill/>
          <a:ln>
            <a:noFill/>
          </a:ln>
        </p:spPr>
      </p:sp>
      <p:grpSp>
        <p:nvGrpSpPr>
          <p:cNvPr id="228" name="Google Shape;228;p29"/>
          <p:cNvGrpSpPr/>
          <p:nvPr/>
        </p:nvGrpSpPr>
        <p:grpSpPr>
          <a:xfrm>
            <a:off x="457200" y="782955"/>
            <a:ext cx="8229600" cy="34289"/>
            <a:chOff x="0" y="990600"/>
            <a:chExt cx="12192001" cy="45719"/>
          </a:xfrm>
        </p:grpSpPr>
        <p:sp>
          <p:nvSpPr>
            <p:cNvPr id="229" name="Google Shape;229;p29"/>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30" name="Google Shape;230;p29"/>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31" name="Google Shape;231;p29"/>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32" name="Google Shape;232;p29"/>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33" name="Google Shape;233;p29"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34" name="Google Shape;234;p29"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35" name="Google Shape;235;p29"/>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36" name="Google Shape;236;p29"/>
          <p:cNvSpPr>
            <a:spLocks noGrp="1"/>
          </p:cNvSpPr>
          <p:nvPr>
            <p:ph type="pic" idx="3"/>
          </p:nvPr>
        </p:nvSpPr>
        <p:spPr>
          <a:xfrm>
            <a:off x="6657975" y="1314450"/>
            <a:ext cx="1600200" cy="1600200"/>
          </a:xfrm>
          <a:prstGeom prst="rect">
            <a:avLst/>
          </a:prstGeom>
          <a:noFill/>
          <a:ln>
            <a:noFill/>
          </a:ln>
        </p:spPr>
      </p:sp>
      <p:sp>
        <p:nvSpPr>
          <p:cNvPr id="237" name="Google Shape;237;p29"/>
          <p:cNvSpPr>
            <a:spLocks noGrp="1"/>
          </p:cNvSpPr>
          <p:nvPr>
            <p:ph type="pic" idx="4"/>
          </p:nvPr>
        </p:nvSpPr>
        <p:spPr>
          <a:xfrm>
            <a:off x="3771900" y="1314450"/>
            <a:ext cx="1600200" cy="16002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 images">
  <p:cSld name="4 images">
    <p:spTree>
      <p:nvGrpSpPr>
        <p:cNvPr id="1" name="Shape 238"/>
        <p:cNvGrpSpPr/>
        <p:nvPr/>
      </p:nvGrpSpPr>
      <p:grpSpPr>
        <a:xfrm>
          <a:off x="0" y="0"/>
          <a:ext cx="0" cy="0"/>
          <a:chOff x="0" y="0"/>
          <a:chExt cx="0" cy="0"/>
        </a:xfrm>
      </p:grpSpPr>
      <p:grpSp>
        <p:nvGrpSpPr>
          <p:cNvPr id="239" name="Google Shape;239;p30"/>
          <p:cNvGrpSpPr/>
          <p:nvPr/>
        </p:nvGrpSpPr>
        <p:grpSpPr>
          <a:xfrm>
            <a:off x="457200" y="782955"/>
            <a:ext cx="8229600" cy="34289"/>
            <a:chOff x="0" y="990600"/>
            <a:chExt cx="12192001" cy="45719"/>
          </a:xfrm>
        </p:grpSpPr>
        <p:sp>
          <p:nvSpPr>
            <p:cNvPr id="240" name="Google Shape;240;p30"/>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41" name="Google Shape;241;p30"/>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42" name="Google Shape;242;p30"/>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43" name="Google Shape;243;p30"/>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44" name="Google Shape;244;p30"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45" name="Google Shape;245;p30"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46" name="Google Shape;246;p30"/>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47" name="Google Shape;247;p30"/>
          <p:cNvSpPr>
            <a:spLocks noGrp="1"/>
          </p:cNvSpPr>
          <p:nvPr>
            <p:ph type="pic" idx="2"/>
          </p:nvPr>
        </p:nvSpPr>
        <p:spPr>
          <a:xfrm>
            <a:off x="457200" y="1200150"/>
            <a:ext cx="1371600" cy="1371600"/>
          </a:xfrm>
          <a:prstGeom prst="rect">
            <a:avLst/>
          </a:prstGeom>
          <a:noFill/>
          <a:ln>
            <a:noFill/>
          </a:ln>
        </p:spPr>
      </p:sp>
      <p:sp>
        <p:nvSpPr>
          <p:cNvPr id="248" name="Google Shape;248;p30"/>
          <p:cNvSpPr>
            <a:spLocks noGrp="1"/>
          </p:cNvSpPr>
          <p:nvPr>
            <p:ph type="pic" idx="3"/>
          </p:nvPr>
        </p:nvSpPr>
        <p:spPr>
          <a:xfrm>
            <a:off x="457200" y="2930841"/>
            <a:ext cx="1371600" cy="1371600"/>
          </a:xfrm>
          <a:prstGeom prst="rect">
            <a:avLst/>
          </a:prstGeom>
          <a:noFill/>
          <a:ln>
            <a:noFill/>
          </a:ln>
        </p:spPr>
      </p:sp>
      <p:sp>
        <p:nvSpPr>
          <p:cNvPr id="249" name="Google Shape;249;p30"/>
          <p:cNvSpPr>
            <a:spLocks noGrp="1"/>
          </p:cNvSpPr>
          <p:nvPr>
            <p:ph type="pic" idx="4"/>
          </p:nvPr>
        </p:nvSpPr>
        <p:spPr>
          <a:xfrm>
            <a:off x="4572000" y="1200150"/>
            <a:ext cx="1371600" cy="1371600"/>
          </a:xfrm>
          <a:prstGeom prst="rect">
            <a:avLst/>
          </a:prstGeom>
          <a:noFill/>
          <a:ln>
            <a:noFill/>
          </a:ln>
        </p:spPr>
      </p:sp>
      <p:sp>
        <p:nvSpPr>
          <p:cNvPr id="250" name="Google Shape;250;p30"/>
          <p:cNvSpPr>
            <a:spLocks noGrp="1"/>
          </p:cNvSpPr>
          <p:nvPr>
            <p:ph type="pic" idx="5"/>
          </p:nvPr>
        </p:nvSpPr>
        <p:spPr>
          <a:xfrm>
            <a:off x="4572000" y="2930841"/>
            <a:ext cx="1371600" cy="13716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51"/>
        <p:cNvGrpSpPr/>
        <p:nvPr/>
      </p:nvGrpSpPr>
      <p:grpSpPr>
        <a:xfrm>
          <a:off x="0" y="0"/>
          <a:ext cx="0" cy="0"/>
          <a:chOff x="0" y="0"/>
          <a:chExt cx="0" cy="0"/>
        </a:xfrm>
      </p:grpSpPr>
      <p:grpSp>
        <p:nvGrpSpPr>
          <p:cNvPr id="252" name="Google Shape;252;p31"/>
          <p:cNvGrpSpPr/>
          <p:nvPr/>
        </p:nvGrpSpPr>
        <p:grpSpPr>
          <a:xfrm>
            <a:off x="457200" y="782955"/>
            <a:ext cx="8229600" cy="34289"/>
            <a:chOff x="0" y="990600"/>
            <a:chExt cx="12192001" cy="45719"/>
          </a:xfrm>
        </p:grpSpPr>
        <p:sp>
          <p:nvSpPr>
            <p:cNvPr id="253" name="Google Shape;253;p31"/>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54" name="Google Shape;254;p31"/>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55" name="Google Shape;255;p31"/>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6" name="Google Shape;256;p31"/>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57" name="Google Shape;257;p31"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58" name="Google Shape;258;p31"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59" name="Google Shape;259;p31"/>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60" name="Google Shape;260;p31"/>
          <p:cNvSpPr>
            <a:spLocks noGrp="1"/>
          </p:cNvSpPr>
          <p:nvPr>
            <p:ph type="pic" idx="2"/>
          </p:nvPr>
        </p:nvSpPr>
        <p:spPr>
          <a:xfrm>
            <a:off x="2514600" y="1200150"/>
            <a:ext cx="1371600" cy="1371600"/>
          </a:xfrm>
          <a:prstGeom prst="rect">
            <a:avLst/>
          </a:prstGeom>
          <a:noFill/>
          <a:ln>
            <a:noFill/>
          </a:ln>
        </p:spPr>
      </p:sp>
      <p:sp>
        <p:nvSpPr>
          <p:cNvPr id="261" name="Google Shape;261;p31"/>
          <p:cNvSpPr>
            <a:spLocks noGrp="1"/>
          </p:cNvSpPr>
          <p:nvPr>
            <p:ph type="pic" idx="3"/>
          </p:nvPr>
        </p:nvSpPr>
        <p:spPr>
          <a:xfrm>
            <a:off x="5257800" y="1200150"/>
            <a:ext cx="1371600" cy="13716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aptop Mockup">
  <p:cSld name="Laptop Mockup">
    <p:spTree>
      <p:nvGrpSpPr>
        <p:cNvPr id="1" name="Shape 262"/>
        <p:cNvGrpSpPr/>
        <p:nvPr/>
      </p:nvGrpSpPr>
      <p:grpSpPr>
        <a:xfrm>
          <a:off x="0" y="0"/>
          <a:ext cx="0" cy="0"/>
          <a:chOff x="0" y="0"/>
          <a:chExt cx="0" cy="0"/>
        </a:xfrm>
      </p:grpSpPr>
      <p:sp>
        <p:nvSpPr>
          <p:cNvPr id="263" name="Google Shape;263;p32"/>
          <p:cNvSpPr>
            <a:spLocks noGrp="1"/>
          </p:cNvSpPr>
          <p:nvPr>
            <p:ph type="pic" idx="2"/>
          </p:nvPr>
        </p:nvSpPr>
        <p:spPr>
          <a:xfrm>
            <a:off x="-26964" y="1793367"/>
            <a:ext cx="3449574" cy="1951808"/>
          </a:xfrm>
          <a:prstGeom prst="rect">
            <a:avLst/>
          </a:prstGeom>
          <a:noFill/>
          <a:ln>
            <a:noFill/>
          </a:ln>
        </p:spPr>
      </p:sp>
      <p:grpSp>
        <p:nvGrpSpPr>
          <p:cNvPr id="264" name="Google Shape;264;p32"/>
          <p:cNvGrpSpPr/>
          <p:nvPr/>
        </p:nvGrpSpPr>
        <p:grpSpPr>
          <a:xfrm>
            <a:off x="457200" y="782955"/>
            <a:ext cx="8229600" cy="34289"/>
            <a:chOff x="0" y="990600"/>
            <a:chExt cx="12192001" cy="45719"/>
          </a:xfrm>
        </p:grpSpPr>
        <p:sp>
          <p:nvSpPr>
            <p:cNvPr id="265" name="Google Shape;265;p32"/>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66" name="Google Shape;266;p32"/>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67" name="Google Shape;267;p32"/>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8" name="Google Shape;268;p32"/>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69" name="Google Shape;269;p32"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70" name="Google Shape;270;p32"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71" name="Google Shape;271;p32"/>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72" name="Google Shape;272;p32" descr="A screenshot of a computer screen&#10;&#10;Description automatically generated"/>
          <p:cNvPicPr preferRelativeResize="0"/>
          <p:nvPr/>
        </p:nvPicPr>
        <p:blipFill rotWithShape="1">
          <a:blip r:embed="rId4">
            <a:alphaModFix/>
          </a:blip>
          <a:srcRect/>
          <a:stretch/>
        </p:blipFill>
        <p:spPr>
          <a:xfrm>
            <a:off x="-725500" y="1690639"/>
            <a:ext cx="4846645" cy="2252615"/>
          </a:xfrm>
          <a:custGeom>
            <a:avLst/>
            <a:gdLst/>
            <a:ahLst/>
            <a:cxnLst/>
            <a:rect l="l" t="t" r="r" b="b"/>
            <a:pathLst>
              <a:path w="7772400" h="4180114" extrusionOk="0">
                <a:moveTo>
                  <a:pt x="1143000" y="194854"/>
                </a:moveTo>
                <a:lnTo>
                  <a:pt x="1143000" y="3776254"/>
                </a:lnTo>
                <a:lnTo>
                  <a:pt x="6629402" y="3776254"/>
                </a:lnTo>
                <a:lnTo>
                  <a:pt x="6629402" y="194854"/>
                </a:lnTo>
                <a:close/>
                <a:moveTo>
                  <a:pt x="0" y="0"/>
                </a:moveTo>
                <a:lnTo>
                  <a:pt x="7772400" y="0"/>
                </a:lnTo>
                <a:lnTo>
                  <a:pt x="7772400" y="4180114"/>
                </a:lnTo>
                <a:lnTo>
                  <a:pt x="0" y="4180114"/>
                </a:lnTo>
                <a:close/>
              </a:path>
            </a:pathLst>
          </a:cu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hone Mockup">
  <p:cSld name="Phone Mockup">
    <p:spTree>
      <p:nvGrpSpPr>
        <p:cNvPr id="1" name="Shape 273"/>
        <p:cNvGrpSpPr/>
        <p:nvPr/>
      </p:nvGrpSpPr>
      <p:grpSpPr>
        <a:xfrm>
          <a:off x="0" y="0"/>
          <a:ext cx="0" cy="0"/>
          <a:chOff x="0" y="0"/>
          <a:chExt cx="0" cy="0"/>
        </a:xfrm>
      </p:grpSpPr>
      <p:sp>
        <p:nvSpPr>
          <p:cNvPr id="274" name="Google Shape;274;p33"/>
          <p:cNvSpPr>
            <a:spLocks noGrp="1"/>
          </p:cNvSpPr>
          <p:nvPr>
            <p:ph type="pic" idx="2"/>
          </p:nvPr>
        </p:nvSpPr>
        <p:spPr>
          <a:xfrm>
            <a:off x="3860944" y="1300163"/>
            <a:ext cx="1422113" cy="3058223"/>
          </a:xfrm>
          <a:prstGeom prst="rect">
            <a:avLst/>
          </a:prstGeom>
          <a:noFill/>
          <a:ln>
            <a:noFill/>
          </a:ln>
        </p:spPr>
      </p:sp>
      <p:grpSp>
        <p:nvGrpSpPr>
          <p:cNvPr id="275" name="Google Shape;275;p33"/>
          <p:cNvGrpSpPr/>
          <p:nvPr/>
        </p:nvGrpSpPr>
        <p:grpSpPr>
          <a:xfrm>
            <a:off x="457200" y="782955"/>
            <a:ext cx="8229600" cy="34289"/>
            <a:chOff x="0" y="990600"/>
            <a:chExt cx="12192001" cy="45719"/>
          </a:xfrm>
        </p:grpSpPr>
        <p:sp>
          <p:nvSpPr>
            <p:cNvPr id="276" name="Google Shape;276;p33"/>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77" name="Google Shape;277;p33"/>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78" name="Google Shape;278;p33"/>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9" name="Google Shape;279;p33"/>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80" name="Google Shape;280;p33"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81" name="Google Shape;281;p33"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82" name="Google Shape;282;p33"/>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Pros and Cons">
  <p:cSld name="Pros and Cons">
    <p:spTree>
      <p:nvGrpSpPr>
        <p:cNvPr id="1" name="Shape 283"/>
        <p:cNvGrpSpPr/>
        <p:nvPr/>
      </p:nvGrpSpPr>
      <p:grpSpPr>
        <a:xfrm>
          <a:off x="0" y="0"/>
          <a:ext cx="0" cy="0"/>
          <a:chOff x="0" y="0"/>
          <a:chExt cx="0" cy="0"/>
        </a:xfrm>
      </p:grpSpPr>
      <p:grpSp>
        <p:nvGrpSpPr>
          <p:cNvPr id="284" name="Google Shape;284;p34"/>
          <p:cNvGrpSpPr/>
          <p:nvPr/>
        </p:nvGrpSpPr>
        <p:grpSpPr>
          <a:xfrm>
            <a:off x="457200" y="782955"/>
            <a:ext cx="8229600" cy="34289"/>
            <a:chOff x="0" y="990600"/>
            <a:chExt cx="12192001" cy="45719"/>
          </a:xfrm>
        </p:grpSpPr>
        <p:sp>
          <p:nvSpPr>
            <p:cNvPr id="285" name="Google Shape;285;p34"/>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86" name="Google Shape;286;p34"/>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87" name="Google Shape;287;p34"/>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8" name="Google Shape;288;p34"/>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89" name="Google Shape;289;p34"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90" name="Google Shape;290;p34"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91" name="Google Shape;291;p34"/>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92" name="Google Shape;292;p34" descr="Thumbs Up Sign"/>
          <p:cNvPicPr preferRelativeResize="0"/>
          <p:nvPr/>
        </p:nvPicPr>
        <p:blipFill rotWithShape="1">
          <a:blip r:embed="rId4">
            <a:alphaModFix/>
          </a:blip>
          <a:srcRect/>
          <a:stretch/>
        </p:blipFill>
        <p:spPr>
          <a:xfrm>
            <a:off x="-171450" y="1428750"/>
            <a:ext cx="1828800" cy="1828800"/>
          </a:xfrm>
          <a:prstGeom prst="rect">
            <a:avLst/>
          </a:prstGeom>
          <a:noFill/>
          <a:ln>
            <a:noFill/>
          </a:ln>
        </p:spPr>
      </p:pic>
      <p:pic>
        <p:nvPicPr>
          <p:cNvPr id="293" name="Google Shape;293;p34" descr="Thumbs Up Sign"/>
          <p:cNvPicPr preferRelativeResize="0"/>
          <p:nvPr/>
        </p:nvPicPr>
        <p:blipFill rotWithShape="1">
          <a:blip r:embed="rId5">
            <a:alphaModFix/>
          </a:blip>
          <a:srcRect/>
          <a:stretch/>
        </p:blipFill>
        <p:spPr>
          <a:xfrm rot="10800000">
            <a:off x="7486650" y="1885950"/>
            <a:ext cx="1828800" cy="18288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Body">
  <p:cSld name="1_Body">
    <p:bg>
      <p:bgPr>
        <a:solidFill>
          <a:schemeClr val="accent1"/>
        </a:solidFill>
        <a:effectLst/>
      </p:bgPr>
    </p:bg>
    <p:spTree>
      <p:nvGrpSpPr>
        <p:cNvPr id="1" name="Shape 294"/>
        <p:cNvGrpSpPr/>
        <p:nvPr/>
      </p:nvGrpSpPr>
      <p:grpSpPr>
        <a:xfrm>
          <a:off x="0" y="0"/>
          <a:ext cx="0" cy="0"/>
          <a:chOff x="0" y="0"/>
          <a:chExt cx="0" cy="0"/>
        </a:xfrm>
      </p:grpSpPr>
      <p:grpSp>
        <p:nvGrpSpPr>
          <p:cNvPr id="295" name="Google Shape;295;p35"/>
          <p:cNvGrpSpPr/>
          <p:nvPr/>
        </p:nvGrpSpPr>
        <p:grpSpPr>
          <a:xfrm>
            <a:off x="457200" y="782955"/>
            <a:ext cx="8229600" cy="34289"/>
            <a:chOff x="0" y="990600"/>
            <a:chExt cx="12192001" cy="45719"/>
          </a:xfrm>
        </p:grpSpPr>
        <p:sp>
          <p:nvSpPr>
            <p:cNvPr id="296" name="Google Shape;296;p35"/>
            <p:cNvSpPr/>
            <p:nvPr/>
          </p:nvSpPr>
          <p:spPr>
            <a:xfrm>
              <a:off x="0" y="990600"/>
              <a:ext cx="11811000" cy="45719"/>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97" name="Google Shape;297;p35"/>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98" name="Google Shape;298;p35"/>
          <p:cNvSpPr txBox="1">
            <a:spLocks noGrp="1"/>
          </p:cNvSpPr>
          <p:nvPr>
            <p:ph type="title"/>
          </p:nvPr>
        </p:nvSpPr>
        <p:spPr>
          <a:xfrm>
            <a:off x="457200" y="135255"/>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000"/>
              <a:buFont typeface="Arial"/>
              <a:buNone/>
              <a:defRPr sz="3000" b="1">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9" name="Google Shape;299;p35"/>
          <p:cNvSpPr/>
          <p:nvPr/>
        </p:nvSpPr>
        <p:spPr>
          <a:xfrm>
            <a:off x="0" y="4686300"/>
            <a:ext cx="9144000" cy="4572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300" name="Google Shape;300;p35" descr="A close up of a sign&#10;&#10;Description automatically generated"/>
          <p:cNvPicPr preferRelativeResize="0"/>
          <p:nvPr/>
        </p:nvPicPr>
        <p:blipFill rotWithShape="1">
          <a:blip r:embed="rId2">
            <a:alphaModFix/>
          </a:blip>
          <a:srcRect/>
          <a:stretch/>
        </p:blipFill>
        <p:spPr>
          <a:xfrm>
            <a:off x="7658101" y="4757948"/>
            <a:ext cx="1028699" cy="321469"/>
          </a:xfrm>
          <a:prstGeom prst="rect">
            <a:avLst/>
          </a:prstGeom>
          <a:noFill/>
          <a:ln>
            <a:noFill/>
          </a:ln>
        </p:spPr>
      </p:pic>
      <p:sp>
        <p:nvSpPr>
          <p:cNvPr id="301" name="Google Shape;301;p35"/>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504">
          <p15:clr>
            <a:srgbClr val="F26B43"/>
          </p15:clr>
        </p15:guide>
        <p15:guide id="4" orient="horz" pos="2952">
          <p15:clr>
            <a:srgbClr val="F26B43"/>
          </p15:clr>
        </p15:guide>
        <p15:guide id="5" pos="288">
          <p15:clr>
            <a:srgbClr val="F26B43"/>
          </p15:clr>
        </p15:guide>
        <p15:guide id="6" pos="547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7"/>
          <p:cNvSpPr txBox="1">
            <a:spLocks noGrp="1"/>
          </p:cNvSpPr>
          <p:nvPr>
            <p:ph type="ctrTitle"/>
          </p:nvPr>
        </p:nvSpPr>
        <p:spPr>
          <a:xfrm>
            <a:off x="1857375" y="2354288"/>
            <a:ext cx="5429100" cy="997800"/>
          </a:xfrm>
          <a:prstGeom prst="rect">
            <a:avLst/>
          </a:prstGeom>
        </p:spPr>
        <p:txBody>
          <a:bodyPr spcFirstLastPara="1" wrap="square" lIns="0" tIns="0" rIns="0" bIns="0" anchor="b" anchorCtr="0">
            <a:normAutofit fontScale="90000"/>
          </a:bodyPr>
          <a:lstStyle/>
          <a:p>
            <a:pPr marL="0" lvl="0" indent="0" algn="ctr" rtl="0">
              <a:lnSpc>
                <a:spcPct val="115000"/>
              </a:lnSpc>
              <a:spcBef>
                <a:spcPts val="1200"/>
              </a:spcBef>
              <a:spcAft>
                <a:spcPts val="0"/>
              </a:spcAft>
              <a:buClr>
                <a:schemeClr val="dk1"/>
              </a:buClr>
              <a:buSzPct val="45833"/>
              <a:buFont typeface="Arial"/>
              <a:buNone/>
            </a:pPr>
            <a:r>
              <a:rPr lang="en" sz="2400" dirty="0"/>
              <a:t>WOC7021 DISSERTATION</a:t>
            </a:r>
            <a:endParaRPr sz="2400" dirty="0"/>
          </a:p>
          <a:p>
            <a:pPr marL="0" lvl="0" indent="0" algn="ctr" rtl="0">
              <a:lnSpc>
                <a:spcPct val="115000"/>
              </a:lnSpc>
              <a:spcBef>
                <a:spcPts val="1200"/>
              </a:spcBef>
              <a:spcAft>
                <a:spcPts val="0"/>
              </a:spcAft>
              <a:buClr>
                <a:schemeClr val="dk1"/>
              </a:buClr>
              <a:buSzPct val="55000"/>
              <a:buFont typeface="Arial"/>
              <a:buNone/>
            </a:pPr>
            <a:r>
              <a:rPr lang="en-US" sz="2000" dirty="0"/>
              <a:t>Candidature</a:t>
            </a:r>
            <a:r>
              <a:rPr lang="en" sz="2000" dirty="0"/>
              <a:t> Defense </a:t>
            </a:r>
            <a:endParaRPr sz="2000" dirty="0"/>
          </a:p>
          <a:p>
            <a:pPr marL="0" lvl="0" indent="0" algn="ctr" rtl="0">
              <a:spcBef>
                <a:spcPts val="1200"/>
              </a:spcBef>
              <a:spcAft>
                <a:spcPts val="0"/>
              </a:spcAft>
              <a:buNone/>
            </a:pPr>
            <a:endParaRPr dirty="0"/>
          </a:p>
        </p:txBody>
      </p:sp>
      <p:graphicFrame>
        <p:nvGraphicFramePr>
          <p:cNvPr id="311" name="Google Shape;311;p37"/>
          <p:cNvGraphicFramePr/>
          <p:nvPr>
            <p:extLst>
              <p:ext uri="{D42A27DB-BD31-4B8C-83A1-F6EECF244321}">
                <p14:modId xmlns:p14="http://schemas.microsoft.com/office/powerpoint/2010/main" val="2570115249"/>
              </p:ext>
            </p:extLst>
          </p:nvPr>
        </p:nvGraphicFramePr>
        <p:xfrm>
          <a:off x="1728788" y="2908200"/>
          <a:ext cx="6691675" cy="1533280"/>
        </p:xfrm>
        <a:graphic>
          <a:graphicData uri="http://schemas.openxmlformats.org/drawingml/2006/table">
            <a:tbl>
              <a:tblPr>
                <a:noFill/>
                <a:tableStyleId>{139C9681-EF3F-49CC-9A27-C335189C09B4}</a:tableStyleId>
              </a:tblPr>
              <a:tblGrid>
                <a:gridCol w="1860675">
                  <a:extLst>
                    <a:ext uri="{9D8B030D-6E8A-4147-A177-3AD203B41FA5}">
                      <a16:colId xmlns:a16="http://schemas.microsoft.com/office/drawing/2014/main" val="20000"/>
                    </a:ext>
                  </a:extLst>
                </a:gridCol>
                <a:gridCol w="4831000">
                  <a:extLst>
                    <a:ext uri="{9D8B030D-6E8A-4147-A177-3AD203B41FA5}">
                      <a16:colId xmlns:a16="http://schemas.microsoft.com/office/drawing/2014/main" val="20001"/>
                    </a:ext>
                  </a:extLst>
                </a:gridCol>
              </a:tblGrid>
              <a:tr h="0">
                <a:tc>
                  <a:txBody>
                    <a:bodyPr/>
                    <a:lstStyle/>
                    <a:p>
                      <a:pPr marL="0" marR="0" lvl="0" indent="0" algn="l" rtl="0">
                        <a:lnSpc>
                          <a:spcPct val="115000"/>
                        </a:lnSpc>
                        <a:spcBef>
                          <a:spcPts val="0"/>
                        </a:spcBef>
                        <a:spcAft>
                          <a:spcPts val="0"/>
                        </a:spcAft>
                        <a:buNone/>
                      </a:pPr>
                      <a:r>
                        <a:rPr lang="en" sz="1250" b="1">
                          <a:solidFill>
                            <a:srgbClr val="333333"/>
                          </a:solidFill>
                        </a:rPr>
                        <a:t>Program:</a:t>
                      </a:r>
                      <a:endParaRPr sz="1250" b="1">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altLang="zh-CN" sz="1250" b="1" dirty="0">
                          <a:solidFill>
                            <a:srgbClr val="333333"/>
                          </a:solidFill>
                        </a:rPr>
                        <a:t>MCS(AC)</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15000"/>
                        </a:lnSpc>
                        <a:spcBef>
                          <a:spcPts val="0"/>
                        </a:spcBef>
                        <a:spcAft>
                          <a:spcPts val="0"/>
                        </a:spcAft>
                        <a:buNone/>
                      </a:pPr>
                      <a:r>
                        <a:rPr lang="en" sz="1250" b="1" dirty="0">
                          <a:solidFill>
                            <a:srgbClr val="333333"/>
                          </a:solidFill>
                        </a:rPr>
                        <a:t>Matric Number:</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250" b="1" dirty="0">
                          <a:solidFill>
                            <a:srgbClr val="333333"/>
                          </a:solidFill>
                        </a:rPr>
                        <a:t>S2164723</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15000"/>
                        </a:lnSpc>
                        <a:spcBef>
                          <a:spcPts val="0"/>
                        </a:spcBef>
                        <a:spcAft>
                          <a:spcPts val="0"/>
                        </a:spcAft>
                        <a:buNone/>
                      </a:pPr>
                      <a:r>
                        <a:rPr lang="en" sz="1250" b="1" dirty="0">
                          <a:solidFill>
                            <a:srgbClr val="333333"/>
                          </a:solidFill>
                        </a:rPr>
                        <a:t>Name:</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250" b="1" dirty="0">
                          <a:solidFill>
                            <a:srgbClr val="333333"/>
                          </a:solidFill>
                        </a:rPr>
                        <a:t>Wang Meng</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15000"/>
                        </a:lnSpc>
                        <a:spcBef>
                          <a:spcPts val="0"/>
                        </a:spcBef>
                        <a:spcAft>
                          <a:spcPts val="0"/>
                        </a:spcAft>
                        <a:buNone/>
                      </a:pPr>
                      <a:r>
                        <a:rPr lang="en" sz="1250" b="1">
                          <a:solidFill>
                            <a:srgbClr val="333333"/>
                          </a:solidFill>
                        </a:rPr>
                        <a:t>Supervisor:</a:t>
                      </a:r>
                      <a:endParaRPr sz="1250" b="1">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250" b="1" dirty="0">
                          <a:solidFill>
                            <a:srgbClr val="333333"/>
                          </a:solidFill>
                        </a:rPr>
                        <a:t>Dr. Suzan Jabbar </a:t>
                      </a:r>
                      <a:r>
                        <a:rPr lang="en-US" sz="1250" b="1" dirty="0" err="1">
                          <a:solidFill>
                            <a:srgbClr val="333333"/>
                          </a:solidFill>
                        </a:rPr>
                        <a:t>Obaiys</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12" name="Google Shape;312;p37"/>
          <p:cNvPicPr preferRelativeResize="0"/>
          <p:nvPr/>
        </p:nvPicPr>
        <p:blipFill>
          <a:blip r:embed="rId3">
            <a:alphaModFix/>
          </a:blip>
          <a:stretch>
            <a:fillRect/>
          </a:stretch>
        </p:blipFill>
        <p:spPr>
          <a:xfrm>
            <a:off x="5240650" y="290463"/>
            <a:ext cx="1692375" cy="848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1"/>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1.4. </a:t>
            </a:r>
            <a:r>
              <a:rPr lang="en-US" dirty="0"/>
              <a:t>Research </a:t>
            </a:r>
            <a:r>
              <a:rPr lang="en-US" altLang="zh-CN" dirty="0"/>
              <a:t>Scope</a:t>
            </a:r>
            <a:endParaRPr dirty="0"/>
          </a:p>
        </p:txBody>
      </p:sp>
      <p:sp>
        <p:nvSpPr>
          <p:cNvPr id="3" name="文本框 2">
            <a:extLst>
              <a:ext uri="{FF2B5EF4-FFF2-40B4-BE49-F238E27FC236}">
                <a16:creationId xmlns:a16="http://schemas.microsoft.com/office/drawing/2014/main" id="{7CD47593-4F91-94BA-273D-63D5A85071EB}"/>
              </a:ext>
            </a:extLst>
          </p:cNvPr>
          <p:cNvSpPr txBox="1"/>
          <p:nvPr/>
        </p:nvSpPr>
        <p:spPr>
          <a:xfrm>
            <a:off x="457200" y="1417588"/>
            <a:ext cx="8229600" cy="2308324"/>
          </a:xfrm>
          <a:prstGeom prst="rect">
            <a:avLst/>
          </a:prstGeom>
          <a:noFill/>
        </p:spPr>
        <p:txBody>
          <a:bodyPr wrap="square">
            <a:spAutoFit/>
          </a:bodyPr>
          <a:lstStyle/>
          <a:p>
            <a:pPr algn="just"/>
            <a:r>
              <a:rPr lang="zh-CN" altLang="en-US" sz="1600" dirty="0"/>
              <a:t>In this study, we explore the application of deep learning techniques based on image and text fusion in the intention detection of multimedia content. It involves steps like constructing and training models, comparing and analyzing results. The dataset is sourced from the Tsinghua University.</a:t>
            </a:r>
          </a:p>
          <a:p>
            <a:endParaRPr lang="zh-CN" altLang="en-US" sz="1600" dirty="0"/>
          </a:p>
          <a:p>
            <a:pPr algn="just"/>
            <a:r>
              <a:rPr lang="zh-CN" altLang="en-US" sz="1600" dirty="0"/>
              <a:t>This study investigates the suitability of multimodal large-scale pre-trained models in feature extraction and the effectiveness of multi-level attention mechanisms in feature fusion. In comparative analysis, we use evaluating indicators like accuracy, precision and recall to compare the performance of proposed method with baseline models. </a:t>
            </a:r>
          </a:p>
        </p:txBody>
      </p:sp>
    </p:spTree>
    <p:extLst>
      <p:ext uri="{BB962C8B-B14F-4D97-AF65-F5344CB8AC3E}">
        <p14:creationId xmlns:p14="http://schemas.microsoft.com/office/powerpoint/2010/main" val="1917851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1"/>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1.5. </a:t>
            </a:r>
            <a:r>
              <a:rPr lang="en-US" dirty="0"/>
              <a:t>Research Significance</a:t>
            </a:r>
            <a:endParaRPr dirty="0"/>
          </a:p>
        </p:txBody>
      </p:sp>
      <p:sp>
        <p:nvSpPr>
          <p:cNvPr id="3" name="文本框 2">
            <a:extLst>
              <a:ext uri="{FF2B5EF4-FFF2-40B4-BE49-F238E27FC236}">
                <a16:creationId xmlns:a16="http://schemas.microsoft.com/office/drawing/2014/main" id="{7CD47593-4F91-94BA-273D-63D5A85071EB}"/>
              </a:ext>
            </a:extLst>
          </p:cNvPr>
          <p:cNvSpPr txBox="1"/>
          <p:nvPr/>
        </p:nvSpPr>
        <p:spPr>
          <a:xfrm>
            <a:off x="457200" y="1694587"/>
            <a:ext cx="8229600" cy="1754326"/>
          </a:xfrm>
          <a:prstGeom prst="rect">
            <a:avLst/>
          </a:prstGeom>
          <a:noFill/>
        </p:spPr>
        <p:txBody>
          <a:bodyPr wrap="square">
            <a:spAutoFit/>
          </a:bodyPr>
          <a:lstStyle/>
          <a:p>
            <a:pPr algn="just"/>
            <a:r>
              <a:rPr lang="en-US" altLang="zh-CN" sz="1800" b="0" i="0" u="none" strike="noStrike" dirty="0">
                <a:solidFill>
                  <a:srgbClr val="242B34"/>
                </a:solidFill>
                <a:effectLst/>
                <a:highlight>
                  <a:srgbClr val="FFFFFF"/>
                </a:highlight>
                <a:latin typeface="Arial" panose="020B0604020202020204" pitchFamily="34" charset="0"/>
              </a:rPr>
              <a:t>The purpose of this study is to provide artificial intelligence with high feasibility and practical value in the field of intent detection. By effectively integrating information from different media, the accuracy of intent detection can be improved, enabling intelligent systems to provide more flexible and natural interaction or appropriate feedback to human needs, thereby improving the quality and efficiency of human-computer interaction</a:t>
            </a:r>
            <a:r>
              <a:rPr lang="en-US" altLang="zh-CN" sz="1800" dirty="0">
                <a:solidFill>
                  <a:srgbClr val="242B34"/>
                </a:solidFill>
                <a:highlight>
                  <a:srgbClr val="FFFFFF"/>
                </a:highlight>
                <a:latin typeface="Arial" panose="020B0604020202020204" pitchFamily="34" charset="0"/>
              </a:rPr>
              <a:t>.</a:t>
            </a:r>
            <a:endParaRPr lang="zh-CN" altLang="en-US" sz="1600" dirty="0"/>
          </a:p>
        </p:txBody>
      </p:sp>
    </p:spTree>
    <p:extLst>
      <p:ext uri="{BB962C8B-B14F-4D97-AF65-F5344CB8AC3E}">
        <p14:creationId xmlns:p14="http://schemas.microsoft.com/office/powerpoint/2010/main" val="1505148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US" dirty="0"/>
              <a:t>TABLE of CONTENTS</a:t>
            </a:r>
            <a:endParaRPr dirty="0"/>
          </a:p>
        </p:txBody>
      </p:sp>
      <p:grpSp>
        <p:nvGrpSpPr>
          <p:cNvPr id="326" name="Google Shape;326;p39"/>
          <p:cNvGrpSpPr/>
          <p:nvPr/>
        </p:nvGrpSpPr>
        <p:grpSpPr>
          <a:xfrm>
            <a:off x="3013894" y="685809"/>
            <a:ext cx="2653028" cy="590065"/>
            <a:chOff x="4267284" y="1600245"/>
            <a:chExt cx="3703277" cy="738781"/>
          </a:xfrm>
        </p:grpSpPr>
        <p:sp>
          <p:nvSpPr>
            <p:cNvPr id="327" name="Google Shape;327;p39"/>
            <p:cNvSpPr txBox="1"/>
            <p:nvPr/>
          </p:nvSpPr>
          <p:spPr>
            <a:xfrm>
              <a:off x="5351224" y="1723311"/>
              <a:ext cx="2619337"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000" dirty="0">
                  <a:solidFill>
                    <a:schemeClr val="tx1">
                      <a:lumMod val="95000"/>
                      <a:lumOff val="5000"/>
                    </a:schemeClr>
                  </a:solidFill>
                </a:rPr>
                <a:t>Introduction</a:t>
              </a:r>
              <a:endParaRPr sz="2000" dirty="0">
                <a:solidFill>
                  <a:schemeClr val="tx1">
                    <a:lumMod val="95000"/>
                    <a:lumOff val="5000"/>
                  </a:schemeClr>
                </a:solidFill>
              </a:endParaRPr>
            </a:p>
          </p:txBody>
        </p:sp>
        <p:grpSp>
          <p:nvGrpSpPr>
            <p:cNvPr id="328" name="Google Shape;328;p39"/>
            <p:cNvGrpSpPr/>
            <p:nvPr/>
          </p:nvGrpSpPr>
          <p:grpSpPr>
            <a:xfrm>
              <a:off x="4267284" y="1600245"/>
              <a:ext cx="738848" cy="738781"/>
              <a:chOff x="4267094" y="1268631"/>
              <a:chExt cx="1173706" cy="1173600"/>
            </a:xfrm>
          </p:grpSpPr>
          <p:sp>
            <p:nvSpPr>
              <p:cNvPr id="329" name="Google Shape;329;p39"/>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01</a:t>
                </a:r>
                <a:endParaRPr sz="1100" dirty="0"/>
              </a:p>
            </p:txBody>
          </p:sp>
          <p:sp>
            <p:nvSpPr>
              <p:cNvPr id="330" name="Google Shape;330;p39"/>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 name="Google Shape;336;p39">
            <a:extLst>
              <a:ext uri="{FF2B5EF4-FFF2-40B4-BE49-F238E27FC236}">
                <a16:creationId xmlns:a16="http://schemas.microsoft.com/office/drawing/2014/main" id="{AFF8E634-678A-5DEA-C0CB-5718A5D83644}"/>
              </a:ext>
            </a:extLst>
          </p:cNvPr>
          <p:cNvGrpSpPr/>
          <p:nvPr/>
        </p:nvGrpSpPr>
        <p:grpSpPr>
          <a:xfrm>
            <a:off x="3013894" y="1491069"/>
            <a:ext cx="3175544" cy="610200"/>
            <a:chOff x="4267284" y="1600245"/>
            <a:chExt cx="4432641" cy="738781"/>
          </a:xfrm>
        </p:grpSpPr>
        <p:sp>
          <p:nvSpPr>
            <p:cNvPr id="3" name="Google Shape;337;p39">
              <a:extLst>
                <a:ext uri="{FF2B5EF4-FFF2-40B4-BE49-F238E27FC236}">
                  <a16:creationId xmlns:a16="http://schemas.microsoft.com/office/drawing/2014/main" id="{D9B70151-F9F6-FC60-A8AD-638D87E5FEE3}"/>
                </a:ext>
              </a:extLst>
            </p:cNvPr>
            <p:cNvSpPr txBox="1"/>
            <p:nvPr/>
          </p:nvSpPr>
          <p:spPr>
            <a:xfrm>
              <a:off x="5351226" y="1723311"/>
              <a:ext cx="3348699"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chemeClr val="accent6">
                      <a:lumMod val="75000"/>
                    </a:schemeClr>
                  </a:solidFill>
                  <a:latin typeface="Arial"/>
                  <a:ea typeface="Arial"/>
                  <a:cs typeface="Arial"/>
                  <a:sym typeface="Arial"/>
                </a:rPr>
                <a:t>Literature Review</a:t>
              </a:r>
              <a:endParaRPr sz="2000" dirty="0">
                <a:solidFill>
                  <a:schemeClr val="accent6">
                    <a:lumMod val="75000"/>
                  </a:schemeClr>
                </a:solidFill>
                <a:latin typeface="Arial"/>
                <a:ea typeface="Arial"/>
                <a:cs typeface="Arial"/>
                <a:sym typeface="Arial"/>
              </a:endParaRPr>
            </a:p>
          </p:txBody>
        </p:sp>
        <p:grpSp>
          <p:nvGrpSpPr>
            <p:cNvPr id="4" name="Google Shape;338;p39">
              <a:extLst>
                <a:ext uri="{FF2B5EF4-FFF2-40B4-BE49-F238E27FC236}">
                  <a16:creationId xmlns:a16="http://schemas.microsoft.com/office/drawing/2014/main" id="{D6D00895-E9BB-7337-E2CD-92415E2E7FD3}"/>
                </a:ext>
              </a:extLst>
            </p:cNvPr>
            <p:cNvGrpSpPr/>
            <p:nvPr/>
          </p:nvGrpSpPr>
          <p:grpSpPr>
            <a:xfrm>
              <a:off x="4267284" y="1600245"/>
              <a:ext cx="738848" cy="738781"/>
              <a:chOff x="4267094" y="1268631"/>
              <a:chExt cx="1173706" cy="1173600"/>
            </a:xfrm>
          </p:grpSpPr>
          <p:sp>
            <p:nvSpPr>
              <p:cNvPr id="5" name="Google Shape;339;p39">
                <a:extLst>
                  <a:ext uri="{FF2B5EF4-FFF2-40B4-BE49-F238E27FC236}">
                    <a16:creationId xmlns:a16="http://schemas.microsoft.com/office/drawing/2014/main" id="{F46B63C7-FC93-A183-83DD-0A92DEB5A9F2}"/>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02</a:t>
                </a:r>
                <a:endParaRPr sz="2400" b="1" dirty="0">
                  <a:solidFill>
                    <a:srgbClr val="FFFFFF"/>
                  </a:solidFill>
                  <a:latin typeface="Arial"/>
                  <a:ea typeface="Arial"/>
                  <a:cs typeface="Arial"/>
                  <a:sym typeface="Arial"/>
                </a:endParaRPr>
              </a:p>
            </p:txBody>
          </p:sp>
          <p:sp>
            <p:nvSpPr>
              <p:cNvPr id="6" name="Google Shape;340;p39">
                <a:extLst>
                  <a:ext uri="{FF2B5EF4-FFF2-40B4-BE49-F238E27FC236}">
                    <a16:creationId xmlns:a16="http://schemas.microsoft.com/office/drawing/2014/main" id="{B4A91D08-4DB5-E805-2396-7222A2F703D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7" name="Google Shape;326;p39">
            <a:extLst>
              <a:ext uri="{FF2B5EF4-FFF2-40B4-BE49-F238E27FC236}">
                <a16:creationId xmlns:a16="http://schemas.microsoft.com/office/drawing/2014/main" id="{7C68C85B-B9C7-5E22-5A3C-E70C2B1A241F}"/>
              </a:ext>
            </a:extLst>
          </p:cNvPr>
          <p:cNvGrpSpPr/>
          <p:nvPr/>
        </p:nvGrpSpPr>
        <p:grpSpPr>
          <a:xfrm>
            <a:off x="3013894" y="2316464"/>
            <a:ext cx="3389183" cy="590065"/>
            <a:chOff x="4267284" y="1600245"/>
            <a:chExt cx="4730852" cy="738781"/>
          </a:xfrm>
        </p:grpSpPr>
        <p:sp>
          <p:nvSpPr>
            <p:cNvPr id="8" name="Google Shape;327;p39">
              <a:extLst>
                <a:ext uri="{FF2B5EF4-FFF2-40B4-BE49-F238E27FC236}">
                  <a16:creationId xmlns:a16="http://schemas.microsoft.com/office/drawing/2014/main" id="{87052CA2-97FD-D94A-8AE6-848795AC8D6A}"/>
                </a:ext>
              </a:extLst>
            </p:cNvPr>
            <p:cNvSpPr txBox="1"/>
            <p:nvPr/>
          </p:nvSpPr>
          <p:spPr>
            <a:xfrm>
              <a:off x="5351224" y="1723312"/>
              <a:ext cx="3646912"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t>Research Methodology</a:t>
              </a:r>
              <a:endParaRPr sz="2000" dirty="0"/>
            </a:p>
          </p:txBody>
        </p:sp>
        <p:grpSp>
          <p:nvGrpSpPr>
            <p:cNvPr id="9" name="Google Shape;328;p39">
              <a:extLst>
                <a:ext uri="{FF2B5EF4-FFF2-40B4-BE49-F238E27FC236}">
                  <a16:creationId xmlns:a16="http://schemas.microsoft.com/office/drawing/2014/main" id="{2D6804BD-C128-4343-D997-D4D8935F4E64}"/>
                </a:ext>
              </a:extLst>
            </p:cNvPr>
            <p:cNvGrpSpPr/>
            <p:nvPr/>
          </p:nvGrpSpPr>
          <p:grpSpPr>
            <a:xfrm>
              <a:off x="4267284" y="1600245"/>
              <a:ext cx="738848" cy="738781"/>
              <a:chOff x="4267094" y="1268631"/>
              <a:chExt cx="1173706" cy="1173600"/>
            </a:xfrm>
          </p:grpSpPr>
          <p:sp>
            <p:nvSpPr>
              <p:cNvPr id="10" name="Google Shape;329;p39">
                <a:extLst>
                  <a:ext uri="{FF2B5EF4-FFF2-40B4-BE49-F238E27FC236}">
                    <a16:creationId xmlns:a16="http://schemas.microsoft.com/office/drawing/2014/main" id="{5356AFD3-4B77-8EA4-BC20-74359C374D7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03</a:t>
                </a:r>
                <a:endParaRPr sz="1100" dirty="0"/>
              </a:p>
            </p:txBody>
          </p:sp>
          <p:sp>
            <p:nvSpPr>
              <p:cNvPr id="11" name="Google Shape;330;p39">
                <a:extLst>
                  <a:ext uri="{FF2B5EF4-FFF2-40B4-BE49-F238E27FC236}">
                    <a16:creationId xmlns:a16="http://schemas.microsoft.com/office/drawing/2014/main" id="{8FB0A3A1-A3CF-A40F-EBC7-D130976C9A7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7" name="Google Shape;336;p39">
            <a:extLst>
              <a:ext uri="{FF2B5EF4-FFF2-40B4-BE49-F238E27FC236}">
                <a16:creationId xmlns:a16="http://schemas.microsoft.com/office/drawing/2014/main" id="{E703CF37-CA75-095E-647B-B9FBF111154E}"/>
              </a:ext>
            </a:extLst>
          </p:cNvPr>
          <p:cNvGrpSpPr/>
          <p:nvPr/>
        </p:nvGrpSpPr>
        <p:grpSpPr>
          <a:xfrm>
            <a:off x="3013894" y="3121724"/>
            <a:ext cx="3175543" cy="590065"/>
            <a:chOff x="4267284" y="1600245"/>
            <a:chExt cx="4432640" cy="738781"/>
          </a:xfrm>
        </p:grpSpPr>
        <p:sp>
          <p:nvSpPr>
            <p:cNvPr id="18" name="Google Shape;337;p39">
              <a:extLst>
                <a:ext uri="{FF2B5EF4-FFF2-40B4-BE49-F238E27FC236}">
                  <a16:creationId xmlns:a16="http://schemas.microsoft.com/office/drawing/2014/main" id="{24182319-F846-ED6E-EA7A-DC035DC96A1F}"/>
                </a:ext>
              </a:extLst>
            </p:cNvPr>
            <p:cNvSpPr txBox="1"/>
            <p:nvPr/>
          </p:nvSpPr>
          <p:spPr>
            <a:xfrm>
              <a:off x="5351226" y="1723312"/>
              <a:ext cx="3348698"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Experiments Results</a:t>
              </a:r>
              <a:endParaRPr sz="2000" dirty="0">
                <a:solidFill>
                  <a:srgbClr val="000000"/>
                </a:solidFill>
                <a:latin typeface="Arial"/>
                <a:ea typeface="Arial"/>
                <a:cs typeface="Arial"/>
                <a:sym typeface="Arial"/>
              </a:endParaRPr>
            </a:p>
          </p:txBody>
        </p:sp>
        <p:grpSp>
          <p:nvGrpSpPr>
            <p:cNvPr id="19" name="Google Shape;338;p39">
              <a:extLst>
                <a:ext uri="{FF2B5EF4-FFF2-40B4-BE49-F238E27FC236}">
                  <a16:creationId xmlns:a16="http://schemas.microsoft.com/office/drawing/2014/main" id="{35CAEFCC-CB39-A5A3-A901-CAA22B5EA2BB}"/>
                </a:ext>
              </a:extLst>
            </p:cNvPr>
            <p:cNvGrpSpPr/>
            <p:nvPr/>
          </p:nvGrpSpPr>
          <p:grpSpPr>
            <a:xfrm>
              <a:off x="4267284" y="1600245"/>
              <a:ext cx="738848" cy="738781"/>
              <a:chOff x="4267094" y="1268631"/>
              <a:chExt cx="1173706" cy="1173600"/>
            </a:xfrm>
          </p:grpSpPr>
          <p:sp>
            <p:nvSpPr>
              <p:cNvPr id="20" name="Google Shape;339;p39">
                <a:extLst>
                  <a:ext uri="{FF2B5EF4-FFF2-40B4-BE49-F238E27FC236}">
                    <a16:creationId xmlns:a16="http://schemas.microsoft.com/office/drawing/2014/main" id="{34890EAE-BE6D-3467-B848-88768C215816}"/>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04</a:t>
                </a:r>
                <a:endParaRPr sz="2400" b="1" dirty="0">
                  <a:solidFill>
                    <a:srgbClr val="FFFFFF"/>
                  </a:solidFill>
                  <a:latin typeface="Arial"/>
                  <a:ea typeface="Arial"/>
                  <a:cs typeface="Arial"/>
                  <a:sym typeface="Arial"/>
                </a:endParaRPr>
              </a:p>
            </p:txBody>
          </p:sp>
          <p:sp>
            <p:nvSpPr>
              <p:cNvPr id="21" name="Google Shape;340;p39">
                <a:extLst>
                  <a:ext uri="{FF2B5EF4-FFF2-40B4-BE49-F238E27FC236}">
                    <a16:creationId xmlns:a16="http://schemas.microsoft.com/office/drawing/2014/main" id="{5EE1D789-626B-549A-57D6-A4A1700E64BC}"/>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2" name="Google Shape;336;p39">
            <a:extLst>
              <a:ext uri="{FF2B5EF4-FFF2-40B4-BE49-F238E27FC236}">
                <a16:creationId xmlns:a16="http://schemas.microsoft.com/office/drawing/2014/main" id="{66A8FAD0-4078-7EF1-31D8-AC656E63682B}"/>
              </a:ext>
            </a:extLst>
          </p:cNvPr>
          <p:cNvGrpSpPr/>
          <p:nvPr/>
        </p:nvGrpSpPr>
        <p:grpSpPr>
          <a:xfrm>
            <a:off x="3013894" y="3926985"/>
            <a:ext cx="4023720" cy="610200"/>
            <a:chOff x="4267284" y="1600245"/>
            <a:chExt cx="5616583" cy="738781"/>
          </a:xfrm>
        </p:grpSpPr>
        <p:sp>
          <p:nvSpPr>
            <p:cNvPr id="23" name="Google Shape;337;p39">
              <a:extLst>
                <a:ext uri="{FF2B5EF4-FFF2-40B4-BE49-F238E27FC236}">
                  <a16:creationId xmlns:a16="http://schemas.microsoft.com/office/drawing/2014/main" id="{4B03BF9E-4C4C-D4B9-FC70-E3A9A3DF11F5}"/>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Conclusion and Future Work</a:t>
              </a:r>
              <a:endParaRPr sz="2000" dirty="0">
                <a:solidFill>
                  <a:srgbClr val="000000"/>
                </a:solidFill>
                <a:latin typeface="Arial"/>
                <a:ea typeface="Arial"/>
                <a:cs typeface="Arial"/>
                <a:sym typeface="Arial"/>
              </a:endParaRPr>
            </a:p>
          </p:txBody>
        </p:sp>
        <p:grpSp>
          <p:nvGrpSpPr>
            <p:cNvPr id="24" name="Google Shape;338;p39">
              <a:extLst>
                <a:ext uri="{FF2B5EF4-FFF2-40B4-BE49-F238E27FC236}">
                  <a16:creationId xmlns:a16="http://schemas.microsoft.com/office/drawing/2014/main" id="{AA9B4648-1AFE-7195-BBBA-CFA7B0111481}"/>
                </a:ext>
              </a:extLst>
            </p:cNvPr>
            <p:cNvGrpSpPr/>
            <p:nvPr/>
          </p:nvGrpSpPr>
          <p:grpSpPr>
            <a:xfrm>
              <a:off x="4267284" y="1600245"/>
              <a:ext cx="738848" cy="738781"/>
              <a:chOff x="4267094" y="1268631"/>
              <a:chExt cx="1173706" cy="1173600"/>
            </a:xfrm>
          </p:grpSpPr>
          <p:sp>
            <p:nvSpPr>
              <p:cNvPr id="25" name="Google Shape;339;p39">
                <a:extLst>
                  <a:ext uri="{FF2B5EF4-FFF2-40B4-BE49-F238E27FC236}">
                    <a16:creationId xmlns:a16="http://schemas.microsoft.com/office/drawing/2014/main" id="{B0648115-E06E-9F42-BE3F-831E65182217}"/>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05</a:t>
                </a:r>
                <a:endParaRPr sz="2400" b="1" dirty="0">
                  <a:solidFill>
                    <a:srgbClr val="FFFFFF"/>
                  </a:solidFill>
                  <a:latin typeface="Arial"/>
                  <a:ea typeface="Arial"/>
                  <a:cs typeface="Arial"/>
                  <a:sym typeface="Arial"/>
                </a:endParaRPr>
              </a:p>
            </p:txBody>
          </p:sp>
          <p:sp>
            <p:nvSpPr>
              <p:cNvPr id="26" name="Google Shape;340;p39">
                <a:extLst>
                  <a:ext uri="{FF2B5EF4-FFF2-40B4-BE49-F238E27FC236}">
                    <a16:creationId xmlns:a16="http://schemas.microsoft.com/office/drawing/2014/main" id="{858E1605-28EA-6405-0058-CF96B52AB24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spTree>
    <p:extLst>
      <p:ext uri="{BB962C8B-B14F-4D97-AF65-F5344CB8AC3E}">
        <p14:creationId xmlns:p14="http://schemas.microsoft.com/office/powerpoint/2010/main" val="3000380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2.1. </a:t>
            </a:r>
            <a:r>
              <a:rPr lang="en-US" altLang="zh-CN" dirty="0"/>
              <a:t>Intention Detection</a:t>
            </a:r>
            <a:endParaRPr dirty="0"/>
          </a:p>
        </p:txBody>
      </p:sp>
      <p:pic>
        <p:nvPicPr>
          <p:cNvPr id="5" name="图片 4">
            <a:extLst>
              <a:ext uri="{FF2B5EF4-FFF2-40B4-BE49-F238E27FC236}">
                <a16:creationId xmlns:a16="http://schemas.microsoft.com/office/drawing/2014/main" id="{F7C8A1AB-DC24-08B4-AAF7-9BB9277D67E7}"/>
              </a:ext>
            </a:extLst>
          </p:cNvPr>
          <p:cNvPicPr>
            <a:picLocks noChangeAspect="1"/>
          </p:cNvPicPr>
          <p:nvPr/>
        </p:nvPicPr>
        <p:blipFill>
          <a:blip r:embed="rId3"/>
          <a:stretch>
            <a:fillRect/>
          </a:stretch>
        </p:blipFill>
        <p:spPr>
          <a:xfrm>
            <a:off x="1147766" y="1137266"/>
            <a:ext cx="6848468" cy="31767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2.1. </a:t>
            </a:r>
            <a:r>
              <a:rPr lang="en-US" altLang="zh-CN" dirty="0"/>
              <a:t>Intention Detection</a:t>
            </a:r>
            <a:endParaRPr dirty="0"/>
          </a:p>
        </p:txBody>
      </p:sp>
      <p:graphicFrame>
        <p:nvGraphicFramePr>
          <p:cNvPr id="3" name="表格 2">
            <a:extLst>
              <a:ext uri="{FF2B5EF4-FFF2-40B4-BE49-F238E27FC236}">
                <a16:creationId xmlns:a16="http://schemas.microsoft.com/office/drawing/2014/main" id="{6B844BDB-3380-B468-F8E7-971C29A14DB6}"/>
              </a:ext>
            </a:extLst>
          </p:cNvPr>
          <p:cNvGraphicFramePr>
            <a:graphicFrameLocks noGrp="1"/>
          </p:cNvGraphicFramePr>
          <p:nvPr>
            <p:extLst>
              <p:ext uri="{D42A27DB-BD31-4B8C-83A1-F6EECF244321}">
                <p14:modId xmlns:p14="http://schemas.microsoft.com/office/powerpoint/2010/main" val="2608942424"/>
              </p:ext>
            </p:extLst>
          </p:nvPr>
        </p:nvGraphicFramePr>
        <p:xfrm>
          <a:off x="457200" y="599890"/>
          <a:ext cx="8335734" cy="4084320"/>
        </p:xfrm>
        <a:graphic>
          <a:graphicData uri="http://schemas.openxmlformats.org/drawingml/2006/table">
            <a:tbl>
              <a:tblPr/>
              <a:tblGrid>
                <a:gridCol w="2747099">
                  <a:extLst>
                    <a:ext uri="{9D8B030D-6E8A-4147-A177-3AD203B41FA5}">
                      <a16:colId xmlns:a16="http://schemas.microsoft.com/office/drawing/2014/main" val="465674944"/>
                    </a:ext>
                  </a:extLst>
                </a:gridCol>
                <a:gridCol w="1139100">
                  <a:extLst>
                    <a:ext uri="{9D8B030D-6E8A-4147-A177-3AD203B41FA5}">
                      <a16:colId xmlns:a16="http://schemas.microsoft.com/office/drawing/2014/main" val="1746171929"/>
                    </a:ext>
                  </a:extLst>
                </a:gridCol>
                <a:gridCol w="1115240">
                  <a:extLst>
                    <a:ext uri="{9D8B030D-6E8A-4147-A177-3AD203B41FA5}">
                      <a16:colId xmlns:a16="http://schemas.microsoft.com/office/drawing/2014/main" val="4154621629"/>
                    </a:ext>
                  </a:extLst>
                </a:gridCol>
                <a:gridCol w="1703201">
                  <a:extLst>
                    <a:ext uri="{9D8B030D-6E8A-4147-A177-3AD203B41FA5}">
                      <a16:colId xmlns:a16="http://schemas.microsoft.com/office/drawing/2014/main" val="1109668148"/>
                    </a:ext>
                  </a:extLst>
                </a:gridCol>
                <a:gridCol w="1631094">
                  <a:extLst>
                    <a:ext uri="{9D8B030D-6E8A-4147-A177-3AD203B41FA5}">
                      <a16:colId xmlns:a16="http://schemas.microsoft.com/office/drawing/2014/main" val="801583681"/>
                    </a:ext>
                  </a:extLst>
                </a:gridCol>
              </a:tblGrid>
              <a:tr h="183163">
                <a:tc>
                  <a:txBody>
                    <a:bodyPr/>
                    <a:lstStyle/>
                    <a:p>
                      <a:pPr algn="ctr"/>
                      <a:r>
                        <a:rPr lang="en-US" altLang="zh-CN" sz="1600" b="1" dirty="0"/>
                        <a:t>Title</a:t>
                      </a:r>
                      <a:endParaRPr lang="zh-CN" altLang="en-US" sz="16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Modality</a:t>
                      </a:r>
                      <a:endParaRPr lang="zh-CN" altLang="en-US" sz="1600"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Method</a:t>
                      </a:r>
                      <a:endParaRPr lang="zh-CN" altLang="en-US" sz="1600"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Pros</a:t>
                      </a:r>
                      <a:endParaRPr lang="zh-CN" altLang="en-US" sz="16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Cons</a:t>
                      </a:r>
                      <a:endParaRPr lang="zh-CN" altLang="en-US" sz="1600" b="1"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054226812"/>
                  </a:ext>
                </a:extLst>
              </a:tr>
              <a:tr h="175224">
                <a:tc gridSpan="5">
                  <a:txBody>
                    <a:bodyPr/>
                    <a:lstStyle/>
                    <a:p>
                      <a:pPr algn="ctr"/>
                      <a:r>
                        <a:rPr lang="en-US" altLang="zh-CN" sz="1200" b="0" dirty="0">
                          <a:solidFill>
                            <a:srgbClr val="FF0000"/>
                          </a:solidFill>
                        </a:rPr>
                        <a:t>Manual Rules</a:t>
                      </a:r>
                      <a:endParaRPr lang="zh-CN" altLang="en-US" sz="1200" b="0" dirty="0">
                        <a:solidFill>
                          <a:srgbClr val="FF0000"/>
                        </a:solidFill>
                      </a:endParaRPr>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ctr"/>
                      <a:endParaRPr lang="zh-CN" altLang="en-US" sz="1800"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tc>
                <a:extLst>
                  <a:ext uri="{0D108BD9-81ED-4DB2-BD59-A6C34878D82A}">
                    <a16:rowId xmlns:a16="http://schemas.microsoft.com/office/drawing/2014/main" val="1833366646"/>
                  </a:ext>
                </a:extLst>
              </a:tr>
              <a:tr h="631313">
                <a:tc>
                  <a:txBody>
                    <a:bodyPr/>
                    <a:lstStyle/>
                    <a:p>
                      <a:pPr algn="ctr"/>
                      <a:r>
                        <a:rPr lang="en-US" altLang="zh-CN" sz="1200" b="0" dirty="0"/>
                        <a:t>Finding suggestions and buy wishes from product reviews</a:t>
                      </a:r>
                    </a:p>
                    <a:p>
                      <a:pPr algn="ctr"/>
                      <a:r>
                        <a:rPr lang="en-US" altLang="zh-CN" sz="1200" b="0" dirty="0"/>
                        <a:t> (</a:t>
                      </a:r>
                      <a:r>
                        <a:rPr lang="zh-CN" altLang="en-US" sz="1200" dirty="0"/>
                        <a:t>Ramanand</a:t>
                      </a:r>
                      <a:r>
                        <a:rPr lang="en-US" altLang="zh-CN" sz="1200" b="0" dirty="0"/>
                        <a:t> et al. 2010)</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Text</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Rules </a:t>
                      </a:r>
                    </a:p>
                    <a:p>
                      <a:pPr algn="ctr"/>
                      <a:r>
                        <a:rPr lang="en-US" altLang="zh-CN" sz="1200" b="0" dirty="0"/>
                        <a:t>Graphs</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easy to realize,</a:t>
                      </a:r>
                    </a:p>
                    <a:p>
                      <a:pPr algn="ctr"/>
                      <a:r>
                        <a:rPr lang="en-US" altLang="zh-CN" sz="1200" b="0" dirty="0"/>
                        <a:t>fast operation speed</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high workload,</a:t>
                      </a:r>
                    </a:p>
                    <a:p>
                      <a:pPr algn="ctr"/>
                      <a:r>
                        <a:rPr lang="en-US" altLang="zh-CN" sz="1200" b="0" dirty="0"/>
                        <a:t>poor stability</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2449531"/>
                  </a:ext>
                </a:extLst>
              </a:tr>
              <a:tr h="270563">
                <a:tc gridSpan="5">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solidFill>
                            <a:srgbClr val="FF0000"/>
                          </a:solidFill>
                        </a:rPr>
                        <a:t>Statistical Learning Method</a:t>
                      </a:r>
                      <a:endParaRPr lang="zh-CN" altLang="en-US" sz="1200" b="0" dirty="0">
                        <a:solidFill>
                          <a:srgbClr val="FF0000"/>
                        </a:solidFill>
                      </a:endParaRPr>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tc>
                <a:extLst>
                  <a:ext uri="{0D108BD9-81ED-4DB2-BD59-A6C34878D82A}">
                    <a16:rowId xmlns:a16="http://schemas.microsoft.com/office/drawing/2014/main" val="1460208654"/>
                  </a:ext>
                </a:extLst>
              </a:tr>
              <a:tr h="631313">
                <a:tc>
                  <a:txBody>
                    <a:bodyPr/>
                    <a:lstStyle/>
                    <a:p>
                      <a:pPr algn="ctr"/>
                      <a:r>
                        <a:rPr lang="en-US" altLang="zh-CN" sz="1200" b="0" dirty="0"/>
                        <a:t>Intent Detection through Text Mining and Analysis </a:t>
                      </a:r>
                    </a:p>
                    <a:p>
                      <a:pPr algn="ctr"/>
                      <a:r>
                        <a:rPr lang="en-US" altLang="zh-CN" sz="1200" b="0" dirty="0"/>
                        <a:t>(</a:t>
                      </a:r>
                      <a:r>
                        <a:rPr lang="zh-CN" altLang="en-US" sz="1200" dirty="0"/>
                        <a:t>Kruk</a:t>
                      </a:r>
                      <a:r>
                        <a:rPr lang="en-US" altLang="zh-CN" sz="1200" b="0" dirty="0"/>
                        <a:t> et al. 2019)</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Text</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SVM</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Automatic pattern, learning</a:t>
                      </a:r>
                    </a:p>
                    <a:p>
                      <a:pPr algn="ctr"/>
                      <a:r>
                        <a:rPr lang="en-US" altLang="zh-CN" sz="1200" b="0" dirty="0"/>
                        <a:t>Process big data</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low efficiency,</a:t>
                      </a:r>
                    </a:p>
                    <a:p>
                      <a:pPr algn="ctr"/>
                      <a:r>
                        <a:rPr lang="en-US" altLang="zh-CN" sz="1200" b="0" dirty="0"/>
                        <a:t>Manual feature extraction</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8869222"/>
                  </a:ext>
                </a:extLst>
              </a:tr>
              <a:tr h="270563">
                <a:tc gridSpan="5">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solidFill>
                            <a:srgbClr val="FF0000"/>
                          </a:solidFill>
                        </a:rPr>
                        <a:t>Deep Learning</a:t>
                      </a:r>
                      <a:endParaRPr lang="zh-CN" altLang="en-US" sz="1200" b="0" dirty="0">
                        <a:solidFill>
                          <a:srgbClr val="FF0000"/>
                        </a:solidFill>
                      </a:endParaRPr>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tc>
                <a:extLst>
                  <a:ext uri="{0D108BD9-81ED-4DB2-BD59-A6C34878D82A}">
                    <a16:rowId xmlns:a16="http://schemas.microsoft.com/office/drawing/2014/main" val="3811933529"/>
                  </a:ext>
                </a:extLst>
              </a:tr>
              <a:tr h="81168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Intent recognition model based on sequential information and sentence features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(Wu et al. 2024)</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Text</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CNN</a:t>
                      </a:r>
                    </a:p>
                    <a:p>
                      <a:pPr algn="ctr"/>
                      <a:r>
                        <a:rPr lang="en-US" altLang="zh-CN" sz="1200" b="0" dirty="0"/>
                        <a:t>BILSTM</a:t>
                      </a:r>
                    </a:p>
                    <a:p>
                      <a:pPr algn="ctr"/>
                      <a:r>
                        <a:rPr lang="en-US" altLang="zh-CN" sz="1200" b="0" dirty="0"/>
                        <a:t>BERT</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Automatic feature extraction and pattern learning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Only text,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low efficiency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578324"/>
                  </a:ext>
                </a:extLst>
              </a:tr>
              <a:tr h="811688">
                <a:tc>
                  <a:txBody>
                    <a:bodyPr/>
                    <a:lstStyle/>
                    <a:p>
                      <a:pPr algn="ctr"/>
                      <a:r>
                        <a:rPr lang="en-US" altLang="zh-CN" sz="1200" b="0" i="0" u="none" strike="noStrike" cap="none" dirty="0">
                          <a:solidFill>
                            <a:schemeClr val="tx1"/>
                          </a:solidFill>
                          <a:effectLst/>
                          <a:latin typeface="+mn-lt"/>
                          <a:ea typeface="+mn-ea"/>
                          <a:cs typeface="+mn-cs"/>
                          <a:sym typeface="Arial"/>
                        </a:rPr>
                        <a:t>An effective multimodal representation and fusion method for multimodal intent recognition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(Huang et al. 2023)</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Text</a:t>
                      </a:r>
                    </a:p>
                    <a:p>
                      <a:pPr algn="ctr"/>
                      <a:r>
                        <a:rPr lang="en-US" altLang="zh-CN" sz="1200" b="0" dirty="0"/>
                        <a:t>Image</a:t>
                      </a:r>
                    </a:p>
                    <a:p>
                      <a:pPr algn="ctr"/>
                      <a:r>
                        <a:rPr lang="en-US" altLang="zh-CN" sz="1200" b="0" dirty="0"/>
                        <a:t>Audio</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Attention</a:t>
                      </a:r>
                    </a:p>
                    <a:p>
                      <a:pPr algn="ctr"/>
                      <a:r>
                        <a:rPr lang="en-US" altLang="zh-CN" sz="1200" b="0" dirty="0"/>
                        <a:t>BERT</a:t>
                      </a:r>
                    </a:p>
                    <a:p>
                      <a:pPr algn="ctr"/>
                      <a:r>
                        <a:rPr lang="en-US" altLang="zh-CN" sz="1200" b="0" dirty="0"/>
                        <a:t>Faster-CNN</a:t>
                      </a:r>
                    </a:p>
                    <a:p>
                      <a:pPr algn="ctr"/>
                      <a:r>
                        <a:rPr lang="en-US" altLang="zh-CN" sz="1200" b="0" dirty="0"/>
                        <a:t>Wav2vec</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High stability,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High performance,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Accommodate large relations</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More complex,</a:t>
                      </a:r>
                    </a:p>
                    <a:p>
                      <a:pPr algn="ctr"/>
                      <a:r>
                        <a:rPr lang="en-US" altLang="zh-CN" sz="1200" b="0" dirty="0"/>
                        <a:t>Higher computational and storage resources</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7845498"/>
                  </a:ext>
                </a:extLst>
              </a:tr>
            </a:tbl>
          </a:graphicData>
        </a:graphic>
      </p:graphicFrame>
    </p:spTree>
    <p:extLst>
      <p:ext uri="{BB962C8B-B14F-4D97-AF65-F5344CB8AC3E}">
        <p14:creationId xmlns:p14="http://schemas.microsoft.com/office/powerpoint/2010/main" val="2543714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2.2. </a:t>
            </a:r>
            <a:r>
              <a:rPr lang="en-US" altLang="zh-CN" dirty="0"/>
              <a:t>Multimodal Pre-training</a:t>
            </a:r>
            <a:endParaRPr dirty="0"/>
          </a:p>
        </p:txBody>
      </p:sp>
      <p:pic>
        <p:nvPicPr>
          <p:cNvPr id="10" name="图片 9">
            <a:extLst>
              <a:ext uri="{FF2B5EF4-FFF2-40B4-BE49-F238E27FC236}">
                <a16:creationId xmlns:a16="http://schemas.microsoft.com/office/drawing/2014/main" id="{4814D377-BAF1-FF72-B9F9-1A8FD5E66E2C}"/>
              </a:ext>
            </a:extLst>
          </p:cNvPr>
          <p:cNvPicPr>
            <a:picLocks noChangeAspect="1"/>
          </p:cNvPicPr>
          <p:nvPr/>
        </p:nvPicPr>
        <p:blipFill>
          <a:blip r:embed="rId3"/>
          <a:stretch>
            <a:fillRect/>
          </a:stretch>
        </p:blipFill>
        <p:spPr>
          <a:xfrm>
            <a:off x="1474844" y="1137266"/>
            <a:ext cx="6194311" cy="3514014"/>
          </a:xfrm>
          <a:prstGeom prst="rect">
            <a:avLst/>
          </a:prstGeom>
        </p:spPr>
      </p:pic>
    </p:spTree>
    <p:extLst>
      <p:ext uri="{BB962C8B-B14F-4D97-AF65-F5344CB8AC3E}">
        <p14:creationId xmlns:p14="http://schemas.microsoft.com/office/powerpoint/2010/main" val="579719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2.2. </a:t>
            </a:r>
            <a:r>
              <a:rPr lang="en-US" altLang="zh-CN" dirty="0"/>
              <a:t>Multimodal Pre-training</a:t>
            </a:r>
            <a:endParaRPr dirty="0"/>
          </a:p>
        </p:txBody>
      </p:sp>
    </p:spTree>
    <p:extLst>
      <p:ext uri="{BB962C8B-B14F-4D97-AF65-F5344CB8AC3E}">
        <p14:creationId xmlns:p14="http://schemas.microsoft.com/office/powerpoint/2010/main" val="942382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US" dirty="0"/>
              <a:t>TABLE of CONTENTS</a:t>
            </a:r>
            <a:endParaRPr dirty="0"/>
          </a:p>
        </p:txBody>
      </p:sp>
      <p:grpSp>
        <p:nvGrpSpPr>
          <p:cNvPr id="326" name="Google Shape;326;p39"/>
          <p:cNvGrpSpPr/>
          <p:nvPr/>
        </p:nvGrpSpPr>
        <p:grpSpPr>
          <a:xfrm>
            <a:off x="3013894" y="685809"/>
            <a:ext cx="2653028" cy="590065"/>
            <a:chOff x="4267284" y="1600245"/>
            <a:chExt cx="3703277" cy="738781"/>
          </a:xfrm>
        </p:grpSpPr>
        <p:sp>
          <p:nvSpPr>
            <p:cNvPr id="327" name="Google Shape;327;p39"/>
            <p:cNvSpPr txBox="1"/>
            <p:nvPr/>
          </p:nvSpPr>
          <p:spPr>
            <a:xfrm>
              <a:off x="5351224" y="1723311"/>
              <a:ext cx="2619337"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000" dirty="0">
                  <a:solidFill>
                    <a:schemeClr val="tx1">
                      <a:lumMod val="95000"/>
                      <a:lumOff val="5000"/>
                    </a:schemeClr>
                  </a:solidFill>
                </a:rPr>
                <a:t>Introduction</a:t>
              </a:r>
              <a:endParaRPr sz="2000" dirty="0">
                <a:solidFill>
                  <a:schemeClr val="tx1">
                    <a:lumMod val="95000"/>
                    <a:lumOff val="5000"/>
                  </a:schemeClr>
                </a:solidFill>
              </a:endParaRPr>
            </a:p>
          </p:txBody>
        </p:sp>
        <p:grpSp>
          <p:nvGrpSpPr>
            <p:cNvPr id="328" name="Google Shape;328;p39"/>
            <p:cNvGrpSpPr/>
            <p:nvPr/>
          </p:nvGrpSpPr>
          <p:grpSpPr>
            <a:xfrm>
              <a:off x="4267284" y="1600245"/>
              <a:ext cx="738848" cy="738781"/>
              <a:chOff x="4267094" y="1268631"/>
              <a:chExt cx="1173706" cy="1173600"/>
            </a:xfrm>
          </p:grpSpPr>
          <p:sp>
            <p:nvSpPr>
              <p:cNvPr id="329" name="Google Shape;329;p39"/>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01</a:t>
                </a:r>
                <a:endParaRPr sz="1100" dirty="0"/>
              </a:p>
            </p:txBody>
          </p:sp>
          <p:sp>
            <p:nvSpPr>
              <p:cNvPr id="330" name="Google Shape;330;p39"/>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 name="Google Shape;336;p39">
            <a:extLst>
              <a:ext uri="{FF2B5EF4-FFF2-40B4-BE49-F238E27FC236}">
                <a16:creationId xmlns:a16="http://schemas.microsoft.com/office/drawing/2014/main" id="{AFF8E634-678A-5DEA-C0CB-5718A5D83644}"/>
              </a:ext>
            </a:extLst>
          </p:cNvPr>
          <p:cNvGrpSpPr/>
          <p:nvPr/>
        </p:nvGrpSpPr>
        <p:grpSpPr>
          <a:xfrm>
            <a:off x="3013894" y="1491069"/>
            <a:ext cx="3175544" cy="610200"/>
            <a:chOff x="4267284" y="1600245"/>
            <a:chExt cx="4432641" cy="738781"/>
          </a:xfrm>
        </p:grpSpPr>
        <p:sp>
          <p:nvSpPr>
            <p:cNvPr id="3" name="Google Shape;337;p39">
              <a:extLst>
                <a:ext uri="{FF2B5EF4-FFF2-40B4-BE49-F238E27FC236}">
                  <a16:creationId xmlns:a16="http://schemas.microsoft.com/office/drawing/2014/main" id="{D9B70151-F9F6-FC60-A8AD-638D87E5FEE3}"/>
                </a:ext>
              </a:extLst>
            </p:cNvPr>
            <p:cNvSpPr txBox="1"/>
            <p:nvPr/>
          </p:nvSpPr>
          <p:spPr>
            <a:xfrm>
              <a:off x="5351226" y="1723311"/>
              <a:ext cx="3348699"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chemeClr val="tx1">
                      <a:lumMod val="95000"/>
                      <a:lumOff val="5000"/>
                    </a:schemeClr>
                  </a:solidFill>
                  <a:latin typeface="Arial"/>
                  <a:ea typeface="Arial"/>
                  <a:cs typeface="Arial"/>
                  <a:sym typeface="Arial"/>
                </a:rPr>
                <a:t>Literature Review</a:t>
              </a:r>
              <a:endParaRPr sz="2000" dirty="0">
                <a:solidFill>
                  <a:schemeClr val="tx1">
                    <a:lumMod val="95000"/>
                    <a:lumOff val="5000"/>
                  </a:schemeClr>
                </a:solidFill>
                <a:latin typeface="Arial"/>
                <a:ea typeface="Arial"/>
                <a:cs typeface="Arial"/>
                <a:sym typeface="Arial"/>
              </a:endParaRPr>
            </a:p>
          </p:txBody>
        </p:sp>
        <p:grpSp>
          <p:nvGrpSpPr>
            <p:cNvPr id="4" name="Google Shape;338;p39">
              <a:extLst>
                <a:ext uri="{FF2B5EF4-FFF2-40B4-BE49-F238E27FC236}">
                  <a16:creationId xmlns:a16="http://schemas.microsoft.com/office/drawing/2014/main" id="{D6D00895-E9BB-7337-E2CD-92415E2E7FD3}"/>
                </a:ext>
              </a:extLst>
            </p:cNvPr>
            <p:cNvGrpSpPr/>
            <p:nvPr/>
          </p:nvGrpSpPr>
          <p:grpSpPr>
            <a:xfrm>
              <a:off x="4267284" y="1600245"/>
              <a:ext cx="738848" cy="738781"/>
              <a:chOff x="4267094" y="1268631"/>
              <a:chExt cx="1173706" cy="1173600"/>
            </a:xfrm>
          </p:grpSpPr>
          <p:sp>
            <p:nvSpPr>
              <p:cNvPr id="5" name="Google Shape;339;p39">
                <a:extLst>
                  <a:ext uri="{FF2B5EF4-FFF2-40B4-BE49-F238E27FC236}">
                    <a16:creationId xmlns:a16="http://schemas.microsoft.com/office/drawing/2014/main" id="{F46B63C7-FC93-A183-83DD-0A92DEB5A9F2}"/>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02</a:t>
                </a:r>
                <a:endParaRPr sz="2400" b="1" dirty="0">
                  <a:solidFill>
                    <a:srgbClr val="FFFFFF"/>
                  </a:solidFill>
                  <a:latin typeface="Arial"/>
                  <a:ea typeface="Arial"/>
                  <a:cs typeface="Arial"/>
                  <a:sym typeface="Arial"/>
                </a:endParaRPr>
              </a:p>
            </p:txBody>
          </p:sp>
          <p:sp>
            <p:nvSpPr>
              <p:cNvPr id="6" name="Google Shape;340;p39">
                <a:extLst>
                  <a:ext uri="{FF2B5EF4-FFF2-40B4-BE49-F238E27FC236}">
                    <a16:creationId xmlns:a16="http://schemas.microsoft.com/office/drawing/2014/main" id="{B4A91D08-4DB5-E805-2396-7222A2F703D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7" name="Google Shape;326;p39">
            <a:extLst>
              <a:ext uri="{FF2B5EF4-FFF2-40B4-BE49-F238E27FC236}">
                <a16:creationId xmlns:a16="http://schemas.microsoft.com/office/drawing/2014/main" id="{7C68C85B-B9C7-5E22-5A3C-E70C2B1A241F}"/>
              </a:ext>
            </a:extLst>
          </p:cNvPr>
          <p:cNvGrpSpPr/>
          <p:nvPr/>
        </p:nvGrpSpPr>
        <p:grpSpPr>
          <a:xfrm>
            <a:off x="3013894" y="2316464"/>
            <a:ext cx="3389183" cy="590065"/>
            <a:chOff x="4267284" y="1600245"/>
            <a:chExt cx="4730852" cy="738781"/>
          </a:xfrm>
        </p:grpSpPr>
        <p:sp>
          <p:nvSpPr>
            <p:cNvPr id="8" name="Google Shape;327;p39">
              <a:extLst>
                <a:ext uri="{FF2B5EF4-FFF2-40B4-BE49-F238E27FC236}">
                  <a16:creationId xmlns:a16="http://schemas.microsoft.com/office/drawing/2014/main" id="{87052CA2-97FD-D94A-8AE6-848795AC8D6A}"/>
                </a:ext>
              </a:extLst>
            </p:cNvPr>
            <p:cNvSpPr txBox="1"/>
            <p:nvPr/>
          </p:nvSpPr>
          <p:spPr>
            <a:xfrm>
              <a:off x="5351224" y="1723312"/>
              <a:ext cx="3646912"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chemeClr val="accent6">
                      <a:lumMod val="75000"/>
                    </a:schemeClr>
                  </a:solidFill>
                </a:rPr>
                <a:t>Research Methodology</a:t>
              </a:r>
              <a:endParaRPr sz="2000" dirty="0">
                <a:solidFill>
                  <a:schemeClr val="accent6">
                    <a:lumMod val="75000"/>
                  </a:schemeClr>
                </a:solidFill>
              </a:endParaRPr>
            </a:p>
          </p:txBody>
        </p:sp>
        <p:grpSp>
          <p:nvGrpSpPr>
            <p:cNvPr id="9" name="Google Shape;328;p39">
              <a:extLst>
                <a:ext uri="{FF2B5EF4-FFF2-40B4-BE49-F238E27FC236}">
                  <a16:creationId xmlns:a16="http://schemas.microsoft.com/office/drawing/2014/main" id="{2D6804BD-C128-4343-D997-D4D8935F4E64}"/>
                </a:ext>
              </a:extLst>
            </p:cNvPr>
            <p:cNvGrpSpPr/>
            <p:nvPr/>
          </p:nvGrpSpPr>
          <p:grpSpPr>
            <a:xfrm>
              <a:off x="4267284" y="1600245"/>
              <a:ext cx="738848" cy="738781"/>
              <a:chOff x="4267094" y="1268631"/>
              <a:chExt cx="1173706" cy="1173600"/>
            </a:xfrm>
          </p:grpSpPr>
          <p:sp>
            <p:nvSpPr>
              <p:cNvPr id="10" name="Google Shape;329;p39">
                <a:extLst>
                  <a:ext uri="{FF2B5EF4-FFF2-40B4-BE49-F238E27FC236}">
                    <a16:creationId xmlns:a16="http://schemas.microsoft.com/office/drawing/2014/main" id="{5356AFD3-4B77-8EA4-BC20-74359C374D7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03</a:t>
                </a:r>
                <a:endParaRPr sz="1100" dirty="0"/>
              </a:p>
            </p:txBody>
          </p:sp>
          <p:sp>
            <p:nvSpPr>
              <p:cNvPr id="11" name="Google Shape;330;p39">
                <a:extLst>
                  <a:ext uri="{FF2B5EF4-FFF2-40B4-BE49-F238E27FC236}">
                    <a16:creationId xmlns:a16="http://schemas.microsoft.com/office/drawing/2014/main" id="{8FB0A3A1-A3CF-A40F-EBC7-D130976C9A7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7" name="Google Shape;336;p39">
            <a:extLst>
              <a:ext uri="{FF2B5EF4-FFF2-40B4-BE49-F238E27FC236}">
                <a16:creationId xmlns:a16="http://schemas.microsoft.com/office/drawing/2014/main" id="{E703CF37-CA75-095E-647B-B9FBF111154E}"/>
              </a:ext>
            </a:extLst>
          </p:cNvPr>
          <p:cNvGrpSpPr/>
          <p:nvPr/>
        </p:nvGrpSpPr>
        <p:grpSpPr>
          <a:xfrm>
            <a:off x="3013894" y="3121724"/>
            <a:ext cx="3175543" cy="590065"/>
            <a:chOff x="4267284" y="1600245"/>
            <a:chExt cx="4432640" cy="738781"/>
          </a:xfrm>
        </p:grpSpPr>
        <p:sp>
          <p:nvSpPr>
            <p:cNvPr id="18" name="Google Shape;337;p39">
              <a:extLst>
                <a:ext uri="{FF2B5EF4-FFF2-40B4-BE49-F238E27FC236}">
                  <a16:creationId xmlns:a16="http://schemas.microsoft.com/office/drawing/2014/main" id="{24182319-F846-ED6E-EA7A-DC035DC96A1F}"/>
                </a:ext>
              </a:extLst>
            </p:cNvPr>
            <p:cNvSpPr txBox="1"/>
            <p:nvPr/>
          </p:nvSpPr>
          <p:spPr>
            <a:xfrm>
              <a:off x="5351226" y="1723312"/>
              <a:ext cx="3348698"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Experiments Results</a:t>
              </a:r>
              <a:endParaRPr sz="2000" dirty="0">
                <a:solidFill>
                  <a:srgbClr val="000000"/>
                </a:solidFill>
                <a:latin typeface="Arial"/>
                <a:ea typeface="Arial"/>
                <a:cs typeface="Arial"/>
                <a:sym typeface="Arial"/>
              </a:endParaRPr>
            </a:p>
          </p:txBody>
        </p:sp>
        <p:grpSp>
          <p:nvGrpSpPr>
            <p:cNvPr id="19" name="Google Shape;338;p39">
              <a:extLst>
                <a:ext uri="{FF2B5EF4-FFF2-40B4-BE49-F238E27FC236}">
                  <a16:creationId xmlns:a16="http://schemas.microsoft.com/office/drawing/2014/main" id="{35CAEFCC-CB39-A5A3-A901-CAA22B5EA2BB}"/>
                </a:ext>
              </a:extLst>
            </p:cNvPr>
            <p:cNvGrpSpPr/>
            <p:nvPr/>
          </p:nvGrpSpPr>
          <p:grpSpPr>
            <a:xfrm>
              <a:off x="4267284" y="1600245"/>
              <a:ext cx="738848" cy="738781"/>
              <a:chOff x="4267094" y="1268631"/>
              <a:chExt cx="1173706" cy="1173600"/>
            </a:xfrm>
          </p:grpSpPr>
          <p:sp>
            <p:nvSpPr>
              <p:cNvPr id="20" name="Google Shape;339;p39">
                <a:extLst>
                  <a:ext uri="{FF2B5EF4-FFF2-40B4-BE49-F238E27FC236}">
                    <a16:creationId xmlns:a16="http://schemas.microsoft.com/office/drawing/2014/main" id="{34890EAE-BE6D-3467-B848-88768C215816}"/>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04</a:t>
                </a:r>
                <a:endParaRPr sz="2400" b="1" dirty="0">
                  <a:solidFill>
                    <a:srgbClr val="FFFFFF"/>
                  </a:solidFill>
                  <a:latin typeface="Arial"/>
                  <a:ea typeface="Arial"/>
                  <a:cs typeface="Arial"/>
                  <a:sym typeface="Arial"/>
                </a:endParaRPr>
              </a:p>
            </p:txBody>
          </p:sp>
          <p:sp>
            <p:nvSpPr>
              <p:cNvPr id="21" name="Google Shape;340;p39">
                <a:extLst>
                  <a:ext uri="{FF2B5EF4-FFF2-40B4-BE49-F238E27FC236}">
                    <a16:creationId xmlns:a16="http://schemas.microsoft.com/office/drawing/2014/main" id="{5EE1D789-626B-549A-57D6-A4A1700E64BC}"/>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2" name="Google Shape;336;p39">
            <a:extLst>
              <a:ext uri="{FF2B5EF4-FFF2-40B4-BE49-F238E27FC236}">
                <a16:creationId xmlns:a16="http://schemas.microsoft.com/office/drawing/2014/main" id="{66A8FAD0-4078-7EF1-31D8-AC656E63682B}"/>
              </a:ext>
            </a:extLst>
          </p:cNvPr>
          <p:cNvGrpSpPr/>
          <p:nvPr/>
        </p:nvGrpSpPr>
        <p:grpSpPr>
          <a:xfrm>
            <a:off x="3013894" y="3926985"/>
            <a:ext cx="4023720" cy="610200"/>
            <a:chOff x="4267284" y="1600245"/>
            <a:chExt cx="5616583" cy="738781"/>
          </a:xfrm>
        </p:grpSpPr>
        <p:sp>
          <p:nvSpPr>
            <p:cNvPr id="23" name="Google Shape;337;p39">
              <a:extLst>
                <a:ext uri="{FF2B5EF4-FFF2-40B4-BE49-F238E27FC236}">
                  <a16:creationId xmlns:a16="http://schemas.microsoft.com/office/drawing/2014/main" id="{4B03BF9E-4C4C-D4B9-FC70-E3A9A3DF11F5}"/>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Conclusion and Future Work</a:t>
              </a:r>
              <a:endParaRPr sz="2000" dirty="0">
                <a:solidFill>
                  <a:srgbClr val="000000"/>
                </a:solidFill>
                <a:latin typeface="Arial"/>
                <a:ea typeface="Arial"/>
                <a:cs typeface="Arial"/>
                <a:sym typeface="Arial"/>
              </a:endParaRPr>
            </a:p>
          </p:txBody>
        </p:sp>
        <p:grpSp>
          <p:nvGrpSpPr>
            <p:cNvPr id="24" name="Google Shape;338;p39">
              <a:extLst>
                <a:ext uri="{FF2B5EF4-FFF2-40B4-BE49-F238E27FC236}">
                  <a16:creationId xmlns:a16="http://schemas.microsoft.com/office/drawing/2014/main" id="{AA9B4648-1AFE-7195-BBBA-CFA7B0111481}"/>
                </a:ext>
              </a:extLst>
            </p:cNvPr>
            <p:cNvGrpSpPr/>
            <p:nvPr/>
          </p:nvGrpSpPr>
          <p:grpSpPr>
            <a:xfrm>
              <a:off x="4267284" y="1600245"/>
              <a:ext cx="738848" cy="738781"/>
              <a:chOff x="4267094" y="1268631"/>
              <a:chExt cx="1173706" cy="1173600"/>
            </a:xfrm>
          </p:grpSpPr>
          <p:sp>
            <p:nvSpPr>
              <p:cNvPr id="25" name="Google Shape;339;p39">
                <a:extLst>
                  <a:ext uri="{FF2B5EF4-FFF2-40B4-BE49-F238E27FC236}">
                    <a16:creationId xmlns:a16="http://schemas.microsoft.com/office/drawing/2014/main" id="{B0648115-E06E-9F42-BE3F-831E65182217}"/>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05</a:t>
                </a:r>
                <a:endParaRPr sz="2400" b="1" dirty="0">
                  <a:solidFill>
                    <a:srgbClr val="FFFFFF"/>
                  </a:solidFill>
                  <a:latin typeface="Arial"/>
                  <a:ea typeface="Arial"/>
                  <a:cs typeface="Arial"/>
                  <a:sym typeface="Arial"/>
                </a:endParaRPr>
              </a:p>
            </p:txBody>
          </p:sp>
          <p:sp>
            <p:nvSpPr>
              <p:cNvPr id="26" name="Google Shape;340;p39">
                <a:extLst>
                  <a:ext uri="{FF2B5EF4-FFF2-40B4-BE49-F238E27FC236}">
                    <a16:creationId xmlns:a16="http://schemas.microsoft.com/office/drawing/2014/main" id="{858E1605-28EA-6405-0058-CF96B52AB24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spTree>
    <p:extLst>
      <p:ext uri="{BB962C8B-B14F-4D97-AF65-F5344CB8AC3E}">
        <p14:creationId xmlns:p14="http://schemas.microsoft.com/office/powerpoint/2010/main" val="1593747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3. </a:t>
            </a:r>
            <a:r>
              <a:rPr lang="en-US" dirty="0"/>
              <a:t>Research Methodology</a:t>
            </a:r>
            <a:r>
              <a:rPr lang="en" dirty="0"/>
              <a:t> </a:t>
            </a:r>
            <a:endParaRPr dirty="0"/>
          </a:p>
        </p:txBody>
      </p:sp>
      <p:sp>
        <p:nvSpPr>
          <p:cNvPr id="5" name="文本框 4">
            <a:extLst>
              <a:ext uri="{FF2B5EF4-FFF2-40B4-BE49-F238E27FC236}">
                <a16:creationId xmlns:a16="http://schemas.microsoft.com/office/drawing/2014/main" id="{4E7A49A2-4E4A-B2FA-78BE-9D38CABA5C63}"/>
              </a:ext>
            </a:extLst>
          </p:cNvPr>
          <p:cNvSpPr txBox="1"/>
          <p:nvPr/>
        </p:nvSpPr>
        <p:spPr>
          <a:xfrm>
            <a:off x="2899612" y="3760537"/>
            <a:ext cx="3344774" cy="307777"/>
          </a:xfrm>
          <a:prstGeom prst="rect">
            <a:avLst/>
          </a:prstGeom>
          <a:noFill/>
        </p:spPr>
        <p:txBody>
          <a:bodyPr wrap="square">
            <a:spAutoFit/>
          </a:bodyPr>
          <a:lstStyle/>
          <a:p>
            <a:r>
              <a:rPr lang="zh-CN" altLang="en-US" dirty="0"/>
              <a:t>Intent detection architecture diagram</a:t>
            </a:r>
          </a:p>
        </p:txBody>
      </p:sp>
      <p:sp>
        <p:nvSpPr>
          <p:cNvPr id="7" name="文本框 6">
            <a:extLst>
              <a:ext uri="{FF2B5EF4-FFF2-40B4-BE49-F238E27FC236}">
                <a16:creationId xmlns:a16="http://schemas.microsoft.com/office/drawing/2014/main" id="{D0E7A742-3542-5F32-F418-C31C434FD1DA}"/>
              </a:ext>
            </a:extLst>
          </p:cNvPr>
          <p:cNvSpPr txBox="1"/>
          <p:nvPr/>
        </p:nvSpPr>
        <p:spPr>
          <a:xfrm>
            <a:off x="1657996" y="1167114"/>
            <a:ext cx="2321241" cy="276999"/>
          </a:xfrm>
          <a:prstGeom prst="rect">
            <a:avLst/>
          </a:prstGeom>
          <a:noFill/>
        </p:spPr>
        <p:txBody>
          <a:bodyPr wrap="square">
            <a:spAutoFit/>
          </a:bodyPr>
          <a:lstStyle/>
          <a:p>
            <a:pPr algn="ctr"/>
            <a:r>
              <a:rPr lang="zh-CN" altLang="en-US" sz="1200" dirty="0"/>
              <a:t>Representation</a:t>
            </a:r>
          </a:p>
        </p:txBody>
      </p:sp>
      <p:cxnSp>
        <p:nvCxnSpPr>
          <p:cNvPr id="9" name="直接连接符 8">
            <a:extLst>
              <a:ext uri="{FF2B5EF4-FFF2-40B4-BE49-F238E27FC236}">
                <a16:creationId xmlns:a16="http://schemas.microsoft.com/office/drawing/2014/main" id="{09A2D988-E1FA-23F9-38D5-F845016A9403}"/>
              </a:ext>
            </a:extLst>
          </p:cNvPr>
          <p:cNvCxnSpPr>
            <a:cxnSpLocks/>
          </p:cNvCxnSpPr>
          <p:nvPr/>
        </p:nvCxnSpPr>
        <p:spPr>
          <a:xfrm>
            <a:off x="1326491" y="1547346"/>
            <a:ext cx="2453574" cy="0"/>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27D2555-DAE1-7BD9-4E58-78D23ADD74EB}"/>
              </a:ext>
            </a:extLst>
          </p:cNvPr>
          <p:cNvSpPr txBox="1"/>
          <p:nvPr/>
        </p:nvSpPr>
        <p:spPr>
          <a:xfrm>
            <a:off x="4227809" y="1167113"/>
            <a:ext cx="1621903" cy="276999"/>
          </a:xfrm>
          <a:prstGeom prst="rect">
            <a:avLst/>
          </a:prstGeom>
          <a:noFill/>
        </p:spPr>
        <p:txBody>
          <a:bodyPr wrap="square">
            <a:spAutoFit/>
          </a:bodyPr>
          <a:lstStyle/>
          <a:p>
            <a:pPr algn="ctr"/>
            <a:r>
              <a:rPr lang="zh-CN" altLang="en-US" sz="1200" dirty="0"/>
              <a:t>Fusion</a:t>
            </a:r>
          </a:p>
        </p:txBody>
      </p:sp>
      <p:sp>
        <p:nvSpPr>
          <p:cNvPr id="18" name="文本框 17">
            <a:extLst>
              <a:ext uri="{FF2B5EF4-FFF2-40B4-BE49-F238E27FC236}">
                <a16:creationId xmlns:a16="http://schemas.microsoft.com/office/drawing/2014/main" id="{8D1BCE3A-0147-213E-CA74-752A8C63FF2F}"/>
              </a:ext>
            </a:extLst>
          </p:cNvPr>
          <p:cNvSpPr txBox="1"/>
          <p:nvPr/>
        </p:nvSpPr>
        <p:spPr>
          <a:xfrm>
            <a:off x="6515102" y="1167113"/>
            <a:ext cx="1265464" cy="276999"/>
          </a:xfrm>
          <a:prstGeom prst="rect">
            <a:avLst/>
          </a:prstGeom>
          <a:noFill/>
        </p:spPr>
        <p:txBody>
          <a:bodyPr wrap="square">
            <a:spAutoFit/>
          </a:bodyPr>
          <a:lstStyle/>
          <a:p>
            <a:pPr algn="ctr"/>
            <a:r>
              <a:rPr lang="zh-CN" altLang="en-US" sz="1200" dirty="0"/>
              <a:t>Classification</a:t>
            </a:r>
          </a:p>
        </p:txBody>
      </p:sp>
      <p:cxnSp>
        <p:nvCxnSpPr>
          <p:cNvPr id="11" name="直接连接符 10">
            <a:extLst>
              <a:ext uri="{FF2B5EF4-FFF2-40B4-BE49-F238E27FC236}">
                <a16:creationId xmlns:a16="http://schemas.microsoft.com/office/drawing/2014/main" id="{32FC57C3-40A4-E1B5-9857-0EFA610D2670}"/>
              </a:ext>
            </a:extLst>
          </p:cNvPr>
          <p:cNvCxnSpPr>
            <a:cxnSpLocks/>
          </p:cNvCxnSpPr>
          <p:nvPr/>
        </p:nvCxnSpPr>
        <p:spPr>
          <a:xfrm>
            <a:off x="3780065" y="1547346"/>
            <a:ext cx="2835799"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75663CA-67C3-5958-67EC-78AEA26BE2C6}"/>
              </a:ext>
            </a:extLst>
          </p:cNvPr>
          <p:cNvCxnSpPr>
            <a:cxnSpLocks/>
          </p:cNvCxnSpPr>
          <p:nvPr/>
        </p:nvCxnSpPr>
        <p:spPr>
          <a:xfrm>
            <a:off x="6615864" y="1547346"/>
            <a:ext cx="1063940" cy="0"/>
          </a:xfrm>
          <a:prstGeom prst="line">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6F0B6D86-D58D-CCBD-B650-23996286E083}"/>
              </a:ext>
            </a:extLst>
          </p:cNvPr>
          <p:cNvPicPr>
            <a:picLocks noChangeAspect="1"/>
          </p:cNvPicPr>
          <p:nvPr/>
        </p:nvPicPr>
        <p:blipFill>
          <a:blip r:embed="rId3"/>
          <a:stretch>
            <a:fillRect/>
          </a:stretch>
        </p:blipFill>
        <p:spPr>
          <a:xfrm>
            <a:off x="1326491" y="1625363"/>
            <a:ext cx="6169214" cy="1892773"/>
          </a:xfrm>
          <a:prstGeom prst="rect">
            <a:avLst/>
          </a:prstGeom>
        </p:spPr>
      </p:pic>
    </p:spTree>
    <p:extLst>
      <p:ext uri="{BB962C8B-B14F-4D97-AF65-F5344CB8AC3E}">
        <p14:creationId xmlns:p14="http://schemas.microsoft.com/office/powerpoint/2010/main" val="1253737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3.1. </a:t>
            </a:r>
            <a:r>
              <a:rPr lang="en-US" altLang="zh-CN" dirty="0"/>
              <a:t>Multimodal Representation</a:t>
            </a:r>
            <a:endParaRPr dirty="0"/>
          </a:p>
        </p:txBody>
      </p:sp>
      <p:pic>
        <p:nvPicPr>
          <p:cNvPr id="3" name="图片 2" descr="日程表&#10;&#10;描述已自动生成">
            <a:extLst>
              <a:ext uri="{FF2B5EF4-FFF2-40B4-BE49-F238E27FC236}">
                <a16:creationId xmlns:a16="http://schemas.microsoft.com/office/drawing/2014/main" id="{4CA9EACB-EB33-BECF-EF31-55B8430214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1" y="1189424"/>
            <a:ext cx="3067050" cy="2505710"/>
          </a:xfrm>
          <a:prstGeom prst="rect">
            <a:avLst/>
          </a:prstGeom>
          <a:noFill/>
          <a:ln>
            <a:noFill/>
          </a:ln>
        </p:spPr>
      </p:pic>
      <p:sp>
        <p:nvSpPr>
          <p:cNvPr id="6" name="文本框 5">
            <a:extLst>
              <a:ext uri="{FF2B5EF4-FFF2-40B4-BE49-F238E27FC236}">
                <a16:creationId xmlns:a16="http://schemas.microsoft.com/office/drawing/2014/main" id="{9F2902B9-9055-3ADE-AE8D-D95FDDDCD78B}"/>
              </a:ext>
            </a:extLst>
          </p:cNvPr>
          <p:cNvSpPr txBox="1"/>
          <p:nvPr/>
        </p:nvSpPr>
        <p:spPr>
          <a:xfrm>
            <a:off x="914401" y="3824605"/>
            <a:ext cx="3241220" cy="307777"/>
          </a:xfrm>
          <a:prstGeom prst="rect">
            <a:avLst/>
          </a:prstGeom>
          <a:noFill/>
        </p:spPr>
        <p:txBody>
          <a:bodyPr wrap="square">
            <a:spAutoFit/>
          </a:bodyPr>
          <a:lstStyle/>
          <a:p>
            <a:r>
              <a:rPr lang="zh-CN" altLang="en-US" dirty="0"/>
              <a:t>Feature representation based on CLIP</a:t>
            </a:r>
          </a:p>
        </p:txBody>
      </p:sp>
      <p:sp>
        <p:nvSpPr>
          <p:cNvPr id="10" name="文本框 9">
            <a:extLst>
              <a:ext uri="{FF2B5EF4-FFF2-40B4-BE49-F238E27FC236}">
                <a16:creationId xmlns:a16="http://schemas.microsoft.com/office/drawing/2014/main" id="{560CB4C1-3E20-3EFE-B09E-A0FE0E60DABF}"/>
              </a:ext>
            </a:extLst>
          </p:cNvPr>
          <p:cNvSpPr txBox="1"/>
          <p:nvPr/>
        </p:nvSpPr>
        <p:spPr>
          <a:xfrm>
            <a:off x="4572000" y="1448365"/>
            <a:ext cx="4572000" cy="2246769"/>
          </a:xfrm>
          <a:prstGeom prst="rect">
            <a:avLst/>
          </a:prstGeom>
          <a:noFill/>
        </p:spPr>
        <p:txBody>
          <a:bodyPr wrap="square">
            <a:spAutoFit/>
          </a:bodyPr>
          <a:lstStyle/>
          <a:p>
            <a:r>
              <a:rPr lang="zh-CN" altLang="en-US" dirty="0"/>
              <a:t>CLIP (Contrastive Language–Image Pre-training) </a:t>
            </a:r>
            <a:endParaRPr lang="en-US" altLang="zh-CN" dirty="0"/>
          </a:p>
          <a:p>
            <a:endParaRPr lang="en-US" altLang="zh-CN" dirty="0"/>
          </a:p>
          <a:p>
            <a:pPr marL="285750" indent="-285750">
              <a:buFont typeface="Wingdings" panose="05000000000000000000" pitchFamily="2" charset="2"/>
              <a:buChar char="Ø"/>
            </a:pPr>
            <a:r>
              <a:rPr lang="en-US" altLang="zh-CN" dirty="0"/>
              <a:t>Released by </a:t>
            </a:r>
            <a:r>
              <a:rPr lang="en-US" altLang="zh-CN" b="0" i="0" dirty="0">
                <a:solidFill>
                  <a:srgbClr val="0D0D0D"/>
                </a:solidFill>
                <a:effectLst/>
                <a:highlight>
                  <a:srgbClr val="FFFFFF"/>
                </a:highlight>
                <a:latin typeface="Söhne"/>
              </a:rPr>
              <a:t>OpenAI </a:t>
            </a:r>
          </a:p>
          <a:p>
            <a:pPr marL="285750" indent="-285750">
              <a:buFont typeface="Wingdings" panose="05000000000000000000" pitchFamily="2" charset="2"/>
              <a:buChar char="Ø"/>
            </a:pPr>
            <a:r>
              <a:rPr lang="en-US" altLang="zh-CN" dirty="0"/>
              <a:t>Trained over 400 million image-text pairs</a:t>
            </a:r>
          </a:p>
          <a:p>
            <a:pPr marL="285750" indent="-285750">
              <a:buFont typeface="Wingdings" panose="05000000000000000000" pitchFamily="2" charset="2"/>
              <a:buChar char="Ø"/>
            </a:pPr>
            <a:r>
              <a:rPr lang="en-US" altLang="zh-CN" dirty="0"/>
              <a:t>Can process image and text</a:t>
            </a:r>
          </a:p>
          <a:p>
            <a:pPr marL="285750" indent="-285750">
              <a:buFont typeface="Wingdings" panose="05000000000000000000" pitchFamily="2" charset="2"/>
              <a:buChar char="Ø"/>
            </a:pPr>
            <a:r>
              <a:rPr lang="en-US" altLang="zh-CN" dirty="0"/>
              <a:t>Adopt Vision Transformer (ViT) and the Text Transformer (Bert)</a:t>
            </a:r>
          </a:p>
          <a:p>
            <a:pPr marL="285750" indent="-285750">
              <a:buFont typeface="Wingdings" panose="05000000000000000000" pitchFamily="2" charset="2"/>
              <a:buChar char="Ø"/>
            </a:pPr>
            <a:r>
              <a:rPr lang="en-US" altLang="zh-CN" dirty="0"/>
              <a:t>Include 1.7 billion parameters</a:t>
            </a:r>
          </a:p>
          <a:p>
            <a:pPr marL="285750" indent="-285750">
              <a:buFont typeface="Wingdings" panose="05000000000000000000" pitchFamily="2" charset="2"/>
              <a:buChar char="Ø"/>
            </a:pPr>
            <a:r>
              <a:rPr lang="en-US" altLang="zh-CN" dirty="0"/>
              <a:t>Highly efficient, flexible and general</a:t>
            </a:r>
          </a:p>
          <a:p>
            <a:pPr marL="285750" indent="-285750">
              <a:buFont typeface="Wingdings" panose="05000000000000000000" pitchFamily="2" charset="2"/>
              <a:buChar char="Ø"/>
            </a:pPr>
            <a:r>
              <a:rPr lang="en-US" altLang="zh-CN" dirty="0"/>
              <a:t>Automatically align text and images</a:t>
            </a:r>
          </a:p>
        </p:txBody>
      </p:sp>
    </p:spTree>
    <p:extLst>
      <p:ext uri="{BB962C8B-B14F-4D97-AF65-F5344CB8AC3E}">
        <p14:creationId xmlns:p14="http://schemas.microsoft.com/office/powerpoint/2010/main" val="4059007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7"/>
          <p:cNvSpPr txBox="1">
            <a:spLocks noGrp="1"/>
          </p:cNvSpPr>
          <p:nvPr>
            <p:ph type="ctrTitle"/>
          </p:nvPr>
        </p:nvSpPr>
        <p:spPr>
          <a:xfrm>
            <a:off x="1857375" y="2354288"/>
            <a:ext cx="5429100" cy="997800"/>
          </a:xfrm>
          <a:prstGeom prst="rect">
            <a:avLst/>
          </a:prstGeom>
        </p:spPr>
        <p:txBody>
          <a:bodyPr spcFirstLastPara="1" wrap="square" lIns="0" tIns="0" rIns="0" bIns="0" anchor="b" anchorCtr="0">
            <a:noAutofit/>
          </a:bodyPr>
          <a:lstStyle/>
          <a:p>
            <a:pPr>
              <a:lnSpc>
                <a:spcPct val="115000"/>
              </a:lnSpc>
              <a:spcBef>
                <a:spcPts val="1200"/>
              </a:spcBef>
              <a:buSzPct val="45833"/>
            </a:pPr>
            <a:r>
              <a:rPr lang="en-US" altLang="zh-CN" sz="3200" b="1" kern="2200" dirty="0">
                <a:effectLst/>
                <a:latin typeface="Times New Roman" panose="02020603050405020304" pitchFamily="18" charset="0"/>
                <a:ea typeface="等线" panose="02010600030101010101" pitchFamily="2" charset="-122"/>
                <a:cs typeface="Times New Roman" panose="02020603050405020304" pitchFamily="18" charset="0"/>
              </a:rPr>
              <a:t>Image and Text Fusion for Intent Detection in Multimedia</a:t>
            </a:r>
            <a:br>
              <a:rPr lang="zh-CN" altLang="zh-CN" sz="3200" kern="100" dirty="0">
                <a:effectLst/>
                <a:latin typeface="等线" panose="02010600030101010101" pitchFamily="2" charset="-122"/>
                <a:ea typeface="等线" panose="02010600030101010101" pitchFamily="2" charset="-122"/>
                <a:cs typeface="Times New Roman" panose="02020603050405020304" pitchFamily="18" charset="0"/>
              </a:rPr>
            </a:br>
            <a:endParaRPr sz="3200" dirty="0"/>
          </a:p>
        </p:txBody>
      </p:sp>
      <p:pic>
        <p:nvPicPr>
          <p:cNvPr id="312" name="Google Shape;312;p37"/>
          <p:cNvPicPr preferRelativeResize="0"/>
          <p:nvPr/>
        </p:nvPicPr>
        <p:blipFill>
          <a:blip r:embed="rId3">
            <a:alphaModFix/>
          </a:blip>
          <a:stretch>
            <a:fillRect/>
          </a:stretch>
        </p:blipFill>
        <p:spPr>
          <a:xfrm>
            <a:off x="5240650" y="290463"/>
            <a:ext cx="1692375" cy="848125"/>
          </a:xfrm>
          <a:prstGeom prst="rect">
            <a:avLst/>
          </a:prstGeom>
          <a:noFill/>
          <a:ln>
            <a:noFill/>
          </a:ln>
        </p:spPr>
      </p:pic>
    </p:spTree>
    <p:extLst>
      <p:ext uri="{BB962C8B-B14F-4D97-AF65-F5344CB8AC3E}">
        <p14:creationId xmlns:p14="http://schemas.microsoft.com/office/powerpoint/2010/main" val="2887386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3.1. </a:t>
            </a:r>
            <a:r>
              <a:rPr lang="en-US" altLang="zh-CN" dirty="0"/>
              <a:t>Multimodal Representation</a:t>
            </a:r>
            <a:endParaRPr dirty="0"/>
          </a:p>
        </p:txBody>
      </p:sp>
      <p:sp>
        <p:nvSpPr>
          <p:cNvPr id="6" name="文本框 5">
            <a:extLst>
              <a:ext uri="{FF2B5EF4-FFF2-40B4-BE49-F238E27FC236}">
                <a16:creationId xmlns:a16="http://schemas.microsoft.com/office/drawing/2014/main" id="{9F2902B9-9055-3ADE-AE8D-D95FDDDCD78B}"/>
              </a:ext>
            </a:extLst>
          </p:cNvPr>
          <p:cNvSpPr txBox="1"/>
          <p:nvPr/>
        </p:nvSpPr>
        <p:spPr>
          <a:xfrm>
            <a:off x="914401" y="3759291"/>
            <a:ext cx="3241220" cy="307777"/>
          </a:xfrm>
          <a:prstGeom prst="rect">
            <a:avLst/>
          </a:prstGeom>
          <a:noFill/>
        </p:spPr>
        <p:txBody>
          <a:bodyPr wrap="square">
            <a:spAutoFit/>
          </a:bodyPr>
          <a:lstStyle/>
          <a:p>
            <a:r>
              <a:rPr lang="en-US" altLang="zh-CN" kern="0" dirty="0">
                <a:effectLst/>
                <a:latin typeface="Times New Roman" panose="02020603050405020304" pitchFamily="18" charset="0"/>
                <a:ea typeface="等线" panose="02010600030101010101" pitchFamily="2" charset="-122"/>
              </a:rPr>
              <a:t>Vision Transformer architecture diagram</a:t>
            </a:r>
            <a:endParaRPr lang="zh-CN" altLang="en-US" dirty="0"/>
          </a:p>
        </p:txBody>
      </p:sp>
      <p:pic>
        <p:nvPicPr>
          <p:cNvPr id="2" name="图片 1" descr="图示&#10;&#10;描述已自动生成">
            <a:extLst>
              <a:ext uri="{FF2B5EF4-FFF2-40B4-BE49-F238E27FC236}">
                <a16:creationId xmlns:a16="http://schemas.microsoft.com/office/drawing/2014/main" id="{DE273ADA-9F9D-A8A9-E873-BA332E700BFE}"/>
              </a:ext>
            </a:extLst>
          </p:cNvPr>
          <p:cNvPicPr>
            <a:picLocks noChangeAspect="1"/>
          </p:cNvPicPr>
          <p:nvPr/>
        </p:nvPicPr>
        <p:blipFill>
          <a:blip r:embed="rId3"/>
          <a:stretch>
            <a:fillRect/>
          </a:stretch>
        </p:blipFill>
        <p:spPr>
          <a:xfrm>
            <a:off x="799431" y="1484035"/>
            <a:ext cx="3471160" cy="2015535"/>
          </a:xfrm>
          <a:prstGeom prst="rect">
            <a:avLst/>
          </a:prstGeom>
        </p:spPr>
      </p:pic>
      <p:sp>
        <p:nvSpPr>
          <p:cNvPr id="5" name="文本框 4">
            <a:extLst>
              <a:ext uri="{FF2B5EF4-FFF2-40B4-BE49-F238E27FC236}">
                <a16:creationId xmlns:a16="http://schemas.microsoft.com/office/drawing/2014/main" id="{08AEB9C8-41F1-B7FB-2C40-752C9DC54D39}"/>
              </a:ext>
            </a:extLst>
          </p:cNvPr>
          <p:cNvSpPr txBox="1"/>
          <p:nvPr/>
        </p:nvSpPr>
        <p:spPr>
          <a:xfrm>
            <a:off x="4694463" y="1484035"/>
            <a:ext cx="3747407" cy="2246769"/>
          </a:xfrm>
          <a:prstGeom prst="rect">
            <a:avLst/>
          </a:prstGeom>
          <a:noFill/>
        </p:spPr>
        <p:txBody>
          <a:bodyPr wrap="square">
            <a:spAutoFit/>
          </a:bodyPr>
          <a:lstStyle/>
          <a:p>
            <a:pPr marL="342900" indent="-342900" algn="just">
              <a:buFont typeface="+mj-lt"/>
              <a:buAutoNum type="arabicPeriod"/>
            </a:pPr>
            <a:r>
              <a:rPr lang="zh-CN" altLang="en-US" dirty="0"/>
              <a:t>First, divide the image into patches and linearly transform each patch to obtain input vectors.</a:t>
            </a:r>
          </a:p>
          <a:p>
            <a:pPr marL="342900" indent="-342900" algn="just">
              <a:buFont typeface="+mj-lt"/>
              <a:buAutoNum type="arabicPeriod"/>
            </a:pPr>
            <a:r>
              <a:rPr lang="zh-CN" altLang="en-US" dirty="0"/>
              <a:t>Then, add positional information to consider the sequence of inputs.</a:t>
            </a:r>
          </a:p>
          <a:p>
            <a:pPr marL="342900" indent="-342900" algn="just">
              <a:buFont typeface="+mj-lt"/>
              <a:buAutoNum type="arabicPeriod"/>
            </a:pPr>
            <a:r>
              <a:rPr lang="zh-CN" altLang="en-US" dirty="0"/>
              <a:t>In Transformer Encoder, calculate weights and output using self-attention mechanism.</a:t>
            </a:r>
            <a:endParaRPr lang="en-US" altLang="zh-CN" dirty="0"/>
          </a:p>
          <a:p>
            <a:pPr marL="342900" indent="-342900" algn="just">
              <a:buFont typeface="+mj-lt"/>
              <a:buAutoNum type="arabicPeriod"/>
            </a:pPr>
            <a:r>
              <a:rPr lang="en-US" altLang="zh-CN" dirty="0"/>
              <a:t>Output global and </a:t>
            </a:r>
            <a:r>
              <a:rPr lang="en-US" altLang="zh-CN" sz="1400" dirty="0"/>
              <a:t>character-level features .</a:t>
            </a:r>
            <a:endParaRPr lang="zh-CN" altLang="en-US" dirty="0"/>
          </a:p>
        </p:txBody>
      </p:sp>
      <p:sp>
        <p:nvSpPr>
          <p:cNvPr id="7" name="文本框 6">
            <a:extLst>
              <a:ext uri="{FF2B5EF4-FFF2-40B4-BE49-F238E27FC236}">
                <a16:creationId xmlns:a16="http://schemas.microsoft.com/office/drawing/2014/main" id="{3DC7E3C5-7FA7-8490-DB7E-D0924A5EAFFB}"/>
              </a:ext>
            </a:extLst>
          </p:cNvPr>
          <p:cNvSpPr txBox="1"/>
          <p:nvPr/>
        </p:nvSpPr>
        <p:spPr>
          <a:xfrm>
            <a:off x="366723" y="755642"/>
            <a:ext cx="3241220" cy="369332"/>
          </a:xfrm>
          <a:prstGeom prst="rect">
            <a:avLst/>
          </a:prstGeom>
          <a:noFill/>
        </p:spPr>
        <p:txBody>
          <a:bodyPr wrap="square">
            <a:spAutoFit/>
          </a:bodyPr>
          <a:lstStyle/>
          <a:p>
            <a:r>
              <a:rPr lang="en-US" altLang="zh-CN" sz="1800" b="1" dirty="0">
                <a:latin typeface="Times New Roman" panose="02020603050405020304" pitchFamily="18" charset="0"/>
                <a:ea typeface="等线" panose="02010600030101010101" pitchFamily="2" charset="-122"/>
              </a:rPr>
              <a:t>Image Encoder</a:t>
            </a:r>
            <a:endParaRPr lang="zh-CN" altLang="en-US" sz="1800" b="1" dirty="0"/>
          </a:p>
        </p:txBody>
      </p:sp>
    </p:spTree>
    <p:extLst>
      <p:ext uri="{BB962C8B-B14F-4D97-AF65-F5344CB8AC3E}">
        <p14:creationId xmlns:p14="http://schemas.microsoft.com/office/powerpoint/2010/main" val="402551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3.1. </a:t>
            </a:r>
            <a:r>
              <a:rPr lang="en-US" altLang="zh-CN" dirty="0"/>
              <a:t>Multimodal Representation</a:t>
            </a:r>
            <a:endParaRPr dirty="0"/>
          </a:p>
        </p:txBody>
      </p:sp>
      <p:sp>
        <p:nvSpPr>
          <p:cNvPr id="6" name="文本框 5">
            <a:extLst>
              <a:ext uri="{FF2B5EF4-FFF2-40B4-BE49-F238E27FC236}">
                <a16:creationId xmlns:a16="http://schemas.microsoft.com/office/drawing/2014/main" id="{9F2902B9-9055-3ADE-AE8D-D95FDDDCD78B}"/>
              </a:ext>
            </a:extLst>
          </p:cNvPr>
          <p:cNvSpPr txBox="1"/>
          <p:nvPr/>
        </p:nvSpPr>
        <p:spPr>
          <a:xfrm>
            <a:off x="914401" y="3759291"/>
            <a:ext cx="3241220" cy="307777"/>
          </a:xfrm>
          <a:prstGeom prst="rect">
            <a:avLst/>
          </a:prstGeom>
          <a:noFill/>
        </p:spPr>
        <p:txBody>
          <a:bodyPr wrap="square">
            <a:spAutoFit/>
          </a:bodyPr>
          <a:lstStyle/>
          <a:p>
            <a:r>
              <a:rPr lang="en-US" altLang="zh-CN" dirty="0">
                <a:latin typeface="Times New Roman" panose="02020603050405020304" pitchFamily="18" charset="0"/>
                <a:ea typeface="等线" panose="02010600030101010101" pitchFamily="2" charset="-122"/>
              </a:rPr>
              <a:t>Text</a:t>
            </a:r>
            <a:r>
              <a:rPr lang="en-US" altLang="zh-CN" kern="0" dirty="0">
                <a:effectLst/>
                <a:latin typeface="Times New Roman" panose="02020603050405020304" pitchFamily="18" charset="0"/>
                <a:ea typeface="等线" panose="02010600030101010101" pitchFamily="2" charset="-122"/>
              </a:rPr>
              <a:t> Transformer architecture diagram</a:t>
            </a:r>
            <a:endParaRPr lang="zh-CN" altLang="en-US" dirty="0"/>
          </a:p>
        </p:txBody>
      </p:sp>
      <p:sp>
        <p:nvSpPr>
          <p:cNvPr id="5" name="文本框 4">
            <a:extLst>
              <a:ext uri="{FF2B5EF4-FFF2-40B4-BE49-F238E27FC236}">
                <a16:creationId xmlns:a16="http://schemas.microsoft.com/office/drawing/2014/main" id="{08AEB9C8-41F1-B7FB-2C40-752C9DC54D39}"/>
              </a:ext>
            </a:extLst>
          </p:cNvPr>
          <p:cNvSpPr txBox="1"/>
          <p:nvPr/>
        </p:nvSpPr>
        <p:spPr>
          <a:xfrm>
            <a:off x="4694463" y="1484035"/>
            <a:ext cx="3747407" cy="2246769"/>
          </a:xfrm>
          <a:prstGeom prst="rect">
            <a:avLst/>
          </a:prstGeom>
          <a:noFill/>
        </p:spPr>
        <p:txBody>
          <a:bodyPr wrap="square">
            <a:spAutoFit/>
          </a:bodyPr>
          <a:lstStyle/>
          <a:p>
            <a:pPr marL="342900" indent="-342900" algn="just">
              <a:buFont typeface="+mj-lt"/>
              <a:buAutoNum type="arabicPeriod"/>
            </a:pPr>
            <a:r>
              <a:rPr lang="en-US" altLang="zh-CN" dirty="0"/>
              <a:t>Tokenize input text into tokens, embedding layer transforms each token into an embedding vector</a:t>
            </a:r>
            <a:r>
              <a:rPr lang="zh-CN" altLang="en-US" dirty="0"/>
              <a:t>.</a:t>
            </a:r>
          </a:p>
          <a:p>
            <a:pPr marL="342900" indent="-342900" algn="just">
              <a:buFont typeface="+mj-lt"/>
              <a:buAutoNum type="arabicPeriod"/>
            </a:pPr>
            <a:r>
              <a:rPr lang="en-US" altLang="zh-CN" dirty="0"/>
              <a:t>Apply multiple transformer encoder blocks to process the token embeddings and positional encodings</a:t>
            </a:r>
            <a:r>
              <a:rPr lang="zh-CN" altLang="en-US" dirty="0"/>
              <a:t>.</a:t>
            </a:r>
          </a:p>
          <a:p>
            <a:pPr marL="342900" indent="-342900" algn="just">
              <a:buFont typeface="+mj-lt"/>
              <a:buAutoNum type="arabicPeriod"/>
            </a:pPr>
            <a:r>
              <a:rPr lang="en-US" altLang="zh-CN" dirty="0"/>
              <a:t>Aggregate the output embeddings of the transformer blocks</a:t>
            </a:r>
            <a:r>
              <a:rPr lang="zh-CN" altLang="en-US" dirty="0"/>
              <a:t>.</a:t>
            </a:r>
            <a:endParaRPr lang="en-US" altLang="zh-CN" dirty="0"/>
          </a:p>
          <a:p>
            <a:pPr marL="342900" indent="-342900" algn="just">
              <a:buFont typeface="+mj-lt"/>
              <a:buAutoNum type="arabicPeriod"/>
            </a:pPr>
            <a:r>
              <a:rPr lang="en-US" altLang="zh-CN" dirty="0"/>
              <a:t>Output global and </a:t>
            </a:r>
            <a:r>
              <a:rPr lang="en-US" altLang="zh-CN" sz="1400" dirty="0"/>
              <a:t>character-level features .</a:t>
            </a:r>
            <a:endParaRPr lang="zh-CN" altLang="en-US" dirty="0"/>
          </a:p>
        </p:txBody>
      </p:sp>
      <p:pic>
        <p:nvPicPr>
          <p:cNvPr id="3" name="图片 2" descr="日程表&#10;&#10;低可信度描述已自动生成">
            <a:extLst>
              <a:ext uri="{FF2B5EF4-FFF2-40B4-BE49-F238E27FC236}">
                <a16:creationId xmlns:a16="http://schemas.microsoft.com/office/drawing/2014/main" id="{1FAAB9D9-7F21-E4E3-2C4A-C44CBD7E41A4}"/>
              </a:ext>
            </a:extLst>
          </p:cNvPr>
          <p:cNvPicPr>
            <a:picLocks noChangeAspect="1"/>
          </p:cNvPicPr>
          <p:nvPr/>
        </p:nvPicPr>
        <p:blipFill>
          <a:blip r:embed="rId3"/>
          <a:stretch>
            <a:fillRect/>
          </a:stretch>
        </p:blipFill>
        <p:spPr>
          <a:xfrm>
            <a:off x="755864" y="1484035"/>
            <a:ext cx="3558293" cy="2142762"/>
          </a:xfrm>
          <a:prstGeom prst="rect">
            <a:avLst/>
          </a:prstGeom>
        </p:spPr>
      </p:pic>
      <p:sp>
        <p:nvSpPr>
          <p:cNvPr id="4" name="文本框 3">
            <a:extLst>
              <a:ext uri="{FF2B5EF4-FFF2-40B4-BE49-F238E27FC236}">
                <a16:creationId xmlns:a16="http://schemas.microsoft.com/office/drawing/2014/main" id="{66E992F4-FF99-AD64-700E-6FD326F9C9B5}"/>
              </a:ext>
            </a:extLst>
          </p:cNvPr>
          <p:cNvSpPr txBox="1"/>
          <p:nvPr/>
        </p:nvSpPr>
        <p:spPr>
          <a:xfrm>
            <a:off x="366723" y="755642"/>
            <a:ext cx="3241220" cy="369332"/>
          </a:xfrm>
          <a:prstGeom prst="rect">
            <a:avLst/>
          </a:prstGeom>
          <a:noFill/>
        </p:spPr>
        <p:txBody>
          <a:bodyPr wrap="square">
            <a:spAutoFit/>
          </a:bodyPr>
          <a:lstStyle/>
          <a:p>
            <a:r>
              <a:rPr lang="en-US" altLang="zh-CN" sz="1800" b="1" dirty="0">
                <a:latin typeface="Times New Roman" panose="02020603050405020304" pitchFamily="18" charset="0"/>
                <a:ea typeface="等线" panose="02010600030101010101" pitchFamily="2" charset="-122"/>
              </a:rPr>
              <a:t>Text Encoder</a:t>
            </a:r>
            <a:endParaRPr lang="zh-CN" altLang="en-US" sz="1800" b="1" dirty="0"/>
          </a:p>
        </p:txBody>
      </p:sp>
    </p:spTree>
    <p:extLst>
      <p:ext uri="{BB962C8B-B14F-4D97-AF65-F5344CB8AC3E}">
        <p14:creationId xmlns:p14="http://schemas.microsoft.com/office/powerpoint/2010/main" val="3284004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3.2. </a:t>
            </a:r>
            <a:r>
              <a:rPr lang="en-US" altLang="zh-CN" dirty="0"/>
              <a:t>Multimodal Fusion</a:t>
            </a:r>
            <a:endParaRPr dirty="0"/>
          </a:p>
        </p:txBody>
      </p:sp>
      <p:pic>
        <p:nvPicPr>
          <p:cNvPr id="2" name="图片 1" descr="手机屏幕的截图&#10;&#10;描述已自动生成">
            <a:extLst>
              <a:ext uri="{FF2B5EF4-FFF2-40B4-BE49-F238E27FC236}">
                <a16:creationId xmlns:a16="http://schemas.microsoft.com/office/drawing/2014/main" id="{5E628012-D959-12F3-A711-905CDBF7F3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61316" y="906234"/>
            <a:ext cx="6348535" cy="1820637"/>
          </a:xfrm>
          <a:prstGeom prst="rect">
            <a:avLst/>
          </a:prstGeom>
          <a:noFill/>
          <a:ln>
            <a:noFill/>
          </a:ln>
        </p:spPr>
      </p:pic>
      <p:sp>
        <p:nvSpPr>
          <p:cNvPr id="9" name="文本框 8">
            <a:extLst>
              <a:ext uri="{FF2B5EF4-FFF2-40B4-BE49-F238E27FC236}">
                <a16:creationId xmlns:a16="http://schemas.microsoft.com/office/drawing/2014/main" id="{290A6406-A9BE-8F6B-1579-AF79C76C80A4}"/>
              </a:ext>
            </a:extLst>
          </p:cNvPr>
          <p:cNvSpPr txBox="1"/>
          <p:nvPr/>
        </p:nvSpPr>
        <p:spPr>
          <a:xfrm>
            <a:off x="3629024" y="2916793"/>
            <a:ext cx="1885951" cy="954107"/>
          </a:xfrm>
          <a:prstGeom prst="rect">
            <a:avLst/>
          </a:prstGeom>
          <a:noFill/>
        </p:spPr>
        <p:txBody>
          <a:bodyPr wrap="square">
            <a:spAutoFit/>
          </a:bodyPr>
          <a:lstStyle/>
          <a:p>
            <a:pPr algn="just"/>
            <a:r>
              <a:rPr lang="zh-CN" altLang="en-US" dirty="0"/>
              <a:t>cannot well capture the interaction information between different modalities</a:t>
            </a:r>
          </a:p>
        </p:txBody>
      </p:sp>
      <p:sp>
        <p:nvSpPr>
          <p:cNvPr id="11" name="文本框 10">
            <a:extLst>
              <a:ext uri="{FF2B5EF4-FFF2-40B4-BE49-F238E27FC236}">
                <a16:creationId xmlns:a16="http://schemas.microsoft.com/office/drawing/2014/main" id="{2CB3E08D-9CD5-BFBD-BA84-27CA9828CBFF}"/>
              </a:ext>
            </a:extLst>
          </p:cNvPr>
          <p:cNvSpPr txBox="1"/>
          <p:nvPr/>
        </p:nvSpPr>
        <p:spPr>
          <a:xfrm>
            <a:off x="5698671" y="2916793"/>
            <a:ext cx="2196193" cy="1384995"/>
          </a:xfrm>
          <a:prstGeom prst="rect">
            <a:avLst/>
          </a:prstGeom>
          <a:noFill/>
        </p:spPr>
        <p:txBody>
          <a:bodyPr wrap="square">
            <a:spAutoFit/>
          </a:bodyPr>
          <a:lstStyle/>
          <a:p>
            <a:pPr algn="just"/>
            <a:r>
              <a:rPr lang="zh-CN" altLang="en-US" dirty="0"/>
              <a:t>is relatively complex, difficult to implement, can easily cause over-fitting problems, and is suitable for scenarios with three modalities and above</a:t>
            </a:r>
          </a:p>
        </p:txBody>
      </p:sp>
      <p:sp>
        <p:nvSpPr>
          <p:cNvPr id="13" name="文本框 12">
            <a:extLst>
              <a:ext uri="{FF2B5EF4-FFF2-40B4-BE49-F238E27FC236}">
                <a16:creationId xmlns:a16="http://schemas.microsoft.com/office/drawing/2014/main" id="{8A545F70-029D-759D-8EE2-BA0C057F3DD4}"/>
              </a:ext>
            </a:extLst>
          </p:cNvPr>
          <p:cNvSpPr txBox="1"/>
          <p:nvPr/>
        </p:nvSpPr>
        <p:spPr>
          <a:xfrm>
            <a:off x="1559377" y="2916793"/>
            <a:ext cx="1885951" cy="1600438"/>
          </a:xfrm>
          <a:prstGeom prst="rect">
            <a:avLst/>
          </a:prstGeom>
          <a:noFill/>
        </p:spPr>
        <p:txBody>
          <a:bodyPr wrap="square">
            <a:spAutoFit/>
          </a:bodyPr>
          <a:lstStyle/>
          <a:p>
            <a:pPr algn="just"/>
            <a:r>
              <a:rPr lang="zh-CN" altLang="en-US" dirty="0"/>
              <a:t>can adjust the attention between modalities based on attention mechanism to achieve more effective information fusion</a:t>
            </a:r>
          </a:p>
        </p:txBody>
      </p:sp>
      <p:sp>
        <p:nvSpPr>
          <p:cNvPr id="15" name="文本框 14">
            <a:extLst>
              <a:ext uri="{FF2B5EF4-FFF2-40B4-BE49-F238E27FC236}">
                <a16:creationId xmlns:a16="http://schemas.microsoft.com/office/drawing/2014/main" id="{A53DEAF1-AB05-219E-9C85-E3122638FBA1}"/>
              </a:ext>
            </a:extLst>
          </p:cNvPr>
          <p:cNvSpPr txBox="1"/>
          <p:nvPr/>
        </p:nvSpPr>
        <p:spPr>
          <a:xfrm>
            <a:off x="3118757" y="2514055"/>
            <a:ext cx="2906486" cy="307777"/>
          </a:xfrm>
          <a:prstGeom prst="rect">
            <a:avLst/>
          </a:prstGeom>
          <a:noFill/>
        </p:spPr>
        <p:txBody>
          <a:bodyPr wrap="square">
            <a:spAutoFit/>
          </a:bodyPr>
          <a:lstStyle/>
          <a:p>
            <a:r>
              <a:rPr lang="zh-CN" altLang="en-US" dirty="0"/>
              <a:t>Three different fusion strategies</a:t>
            </a:r>
          </a:p>
        </p:txBody>
      </p:sp>
    </p:spTree>
    <p:extLst>
      <p:ext uri="{BB962C8B-B14F-4D97-AF65-F5344CB8AC3E}">
        <p14:creationId xmlns:p14="http://schemas.microsoft.com/office/powerpoint/2010/main" val="1860687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3.2. </a:t>
            </a:r>
            <a:r>
              <a:rPr lang="en-US" altLang="zh-CN" dirty="0"/>
              <a:t>Multimodal Fusion</a:t>
            </a:r>
            <a:endParaRPr dirty="0"/>
          </a:p>
        </p:txBody>
      </p:sp>
      <p:pic>
        <p:nvPicPr>
          <p:cNvPr id="3" name="图片 2" descr="图示&#10;&#10;描述已自动生成">
            <a:extLst>
              <a:ext uri="{FF2B5EF4-FFF2-40B4-BE49-F238E27FC236}">
                <a16:creationId xmlns:a16="http://schemas.microsoft.com/office/drawing/2014/main" id="{52C578B8-09ED-B35A-E327-CA886B91F67B}"/>
              </a:ext>
            </a:extLst>
          </p:cNvPr>
          <p:cNvPicPr>
            <a:picLocks noChangeAspect="1"/>
          </p:cNvPicPr>
          <p:nvPr/>
        </p:nvPicPr>
        <p:blipFill>
          <a:blip r:embed="rId3"/>
          <a:stretch>
            <a:fillRect/>
          </a:stretch>
        </p:blipFill>
        <p:spPr>
          <a:xfrm>
            <a:off x="701221" y="1004764"/>
            <a:ext cx="3927930" cy="2429961"/>
          </a:xfrm>
          <a:prstGeom prst="rect">
            <a:avLst/>
          </a:prstGeom>
        </p:spPr>
      </p:pic>
      <p:sp>
        <p:nvSpPr>
          <p:cNvPr id="5" name="文本框 4">
            <a:extLst>
              <a:ext uri="{FF2B5EF4-FFF2-40B4-BE49-F238E27FC236}">
                <a16:creationId xmlns:a16="http://schemas.microsoft.com/office/drawing/2014/main" id="{0589D644-6B92-5A65-3944-A3E86151168C}"/>
              </a:ext>
            </a:extLst>
          </p:cNvPr>
          <p:cNvSpPr txBox="1"/>
          <p:nvPr/>
        </p:nvSpPr>
        <p:spPr>
          <a:xfrm>
            <a:off x="1097643" y="3675412"/>
            <a:ext cx="3135086" cy="307777"/>
          </a:xfrm>
          <a:prstGeom prst="rect">
            <a:avLst/>
          </a:prstGeom>
          <a:noFill/>
        </p:spPr>
        <p:txBody>
          <a:bodyPr wrap="square">
            <a:spAutoFit/>
          </a:bodyPr>
          <a:lstStyle/>
          <a:p>
            <a:r>
              <a:rPr lang="zh-CN" altLang="en-US" dirty="0"/>
              <a:t>Cross-attention calculation process</a:t>
            </a:r>
          </a:p>
        </p:txBody>
      </p:sp>
      <p:sp>
        <p:nvSpPr>
          <p:cNvPr id="7" name="文本框 6">
            <a:extLst>
              <a:ext uri="{FF2B5EF4-FFF2-40B4-BE49-F238E27FC236}">
                <a16:creationId xmlns:a16="http://schemas.microsoft.com/office/drawing/2014/main" id="{938DAF79-05A5-D09C-93B1-12D8CDF4FB19}"/>
              </a:ext>
            </a:extLst>
          </p:cNvPr>
          <p:cNvSpPr txBox="1"/>
          <p:nvPr/>
        </p:nvSpPr>
        <p:spPr>
          <a:xfrm>
            <a:off x="4629151" y="1681843"/>
            <a:ext cx="4057649" cy="1600438"/>
          </a:xfrm>
          <a:prstGeom prst="rect">
            <a:avLst/>
          </a:prstGeom>
          <a:noFill/>
        </p:spPr>
        <p:txBody>
          <a:bodyPr wrap="square">
            <a:spAutoFit/>
          </a:bodyPr>
          <a:lstStyle/>
          <a:p>
            <a:pPr marL="342900" indent="-342900" algn="just">
              <a:buFont typeface="+mj-lt"/>
              <a:buAutoNum type="arabicPeriod"/>
            </a:pPr>
            <a:r>
              <a:rPr lang="zh-CN" altLang="en-US" dirty="0"/>
              <a:t>For the image "I"  and text "T" , calculate Queries "Q" , Keys "K" , and Values "V" </a:t>
            </a:r>
          </a:p>
          <a:p>
            <a:pPr marL="342900" indent="-342900" algn="just">
              <a:buFont typeface="+mj-lt"/>
              <a:buAutoNum type="arabicPeriod"/>
            </a:pPr>
            <a:r>
              <a:rPr lang="zh-CN" altLang="en-US" dirty="0"/>
              <a:t>Text to Image Attention: calculate attention scores by taking the dot product of Image Key (K_I) and Text Query (Q_T), then apply SoftMax for normalization</a:t>
            </a:r>
          </a:p>
          <a:p>
            <a:pPr marL="342900" indent="-342900" algn="just">
              <a:buFont typeface="+mj-lt"/>
              <a:buAutoNum type="arabicPeriod"/>
            </a:pPr>
            <a:r>
              <a:rPr lang="zh-CN" altLang="en-US" dirty="0"/>
              <a:t>Weighted sum of Image Values (V_I)</a:t>
            </a:r>
          </a:p>
        </p:txBody>
      </p:sp>
    </p:spTree>
    <p:extLst>
      <p:ext uri="{BB962C8B-B14F-4D97-AF65-F5344CB8AC3E}">
        <p14:creationId xmlns:p14="http://schemas.microsoft.com/office/powerpoint/2010/main" val="99864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US" dirty="0"/>
              <a:t>TABLE of CONTENTS</a:t>
            </a:r>
            <a:endParaRPr dirty="0"/>
          </a:p>
        </p:txBody>
      </p:sp>
      <p:grpSp>
        <p:nvGrpSpPr>
          <p:cNvPr id="326" name="Google Shape;326;p39"/>
          <p:cNvGrpSpPr/>
          <p:nvPr/>
        </p:nvGrpSpPr>
        <p:grpSpPr>
          <a:xfrm>
            <a:off x="3013894" y="685809"/>
            <a:ext cx="2653028" cy="590065"/>
            <a:chOff x="4267284" y="1600245"/>
            <a:chExt cx="3703277" cy="738781"/>
          </a:xfrm>
        </p:grpSpPr>
        <p:sp>
          <p:nvSpPr>
            <p:cNvPr id="327" name="Google Shape;327;p39"/>
            <p:cNvSpPr txBox="1"/>
            <p:nvPr/>
          </p:nvSpPr>
          <p:spPr>
            <a:xfrm>
              <a:off x="5351224" y="1723311"/>
              <a:ext cx="2619337"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000" dirty="0">
                  <a:solidFill>
                    <a:schemeClr val="tx1">
                      <a:lumMod val="95000"/>
                      <a:lumOff val="5000"/>
                    </a:schemeClr>
                  </a:solidFill>
                </a:rPr>
                <a:t>Introduction</a:t>
              </a:r>
              <a:endParaRPr sz="2000" dirty="0">
                <a:solidFill>
                  <a:schemeClr val="tx1">
                    <a:lumMod val="95000"/>
                    <a:lumOff val="5000"/>
                  </a:schemeClr>
                </a:solidFill>
              </a:endParaRPr>
            </a:p>
          </p:txBody>
        </p:sp>
        <p:grpSp>
          <p:nvGrpSpPr>
            <p:cNvPr id="328" name="Google Shape;328;p39"/>
            <p:cNvGrpSpPr/>
            <p:nvPr/>
          </p:nvGrpSpPr>
          <p:grpSpPr>
            <a:xfrm>
              <a:off x="4267284" y="1600245"/>
              <a:ext cx="738848" cy="738781"/>
              <a:chOff x="4267094" y="1268631"/>
              <a:chExt cx="1173706" cy="1173600"/>
            </a:xfrm>
          </p:grpSpPr>
          <p:sp>
            <p:nvSpPr>
              <p:cNvPr id="329" name="Google Shape;329;p39"/>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01</a:t>
                </a:r>
                <a:endParaRPr sz="1100" dirty="0"/>
              </a:p>
            </p:txBody>
          </p:sp>
          <p:sp>
            <p:nvSpPr>
              <p:cNvPr id="330" name="Google Shape;330;p39"/>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 name="Google Shape;336;p39">
            <a:extLst>
              <a:ext uri="{FF2B5EF4-FFF2-40B4-BE49-F238E27FC236}">
                <a16:creationId xmlns:a16="http://schemas.microsoft.com/office/drawing/2014/main" id="{AFF8E634-678A-5DEA-C0CB-5718A5D83644}"/>
              </a:ext>
            </a:extLst>
          </p:cNvPr>
          <p:cNvGrpSpPr/>
          <p:nvPr/>
        </p:nvGrpSpPr>
        <p:grpSpPr>
          <a:xfrm>
            <a:off x="3013894" y="1491069"/>
            <a:ext cx="3175544" cy="610200"/>
            <a:chOff x="4267284" y="1600245"/>
            <a:chExt cx="4432641" cy="738781"/>
          </a:xfrm>
        </p:grpSpPr>
        <p:sp>
          <p:nvSpPr>
            <p:cNvPr id="3" name="Google Shape;337;p39">
              <a:extLst>
                <a:ext uri="{FF2B5EF4-FFF2-40B4-BE49-F238E27FC236}">
                  <a16:creationId xmlns:a16="http://schemas.microsoft.com/office/drawing/2014/main" id="{D9B70151-F9F6-FC60-A8AD-638D87E5FEE3}"/>
                </a:ext>
              </a:extLst>
            </p:cNvPr>
            <p:cNvSpPr txBox="1"/>
            <p:nvPr/>
          </p:nvSpPr>
          <p:spPr>
            <a:xfrm>
              <a:off x="5351226" y="1723311"/>
              <a:ext cx="3348699"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chemeClr val="tx1">
                      <a:lumMod val="95000"/>
                      <a:lumOff val="5000"/>
                    </a:schemeClr>
                  </a:solidFill>
                  <a:latin typeface="Arial"/>
                  <a:ea typeface="Arial"/>
                  <a:cs typeface="Arial"/>
                  <a:sym typeface="Arial"/>
                </a:rPr>
                <a:t>Literature Review</a:t>
              </a:r>
              <a:endParaRPr sz="2000" dirty="0">
                <a:solidFill>
                  <a:schemeClr val="tx1">
                    <a:lumMod val="95000"/>
                    <a:lumOff val="5000"/>
                  </a:schemeClr>
                </a:solidFill>
                <a:latin typeface="Arial"/>
                <a:ea typeface="Arial"/>
                <a:cs typeface="Arial"/>
                <a:sym typeface="Arial"/>
              </a:endParaRPr>
            </a:p>
          </p:txBody>
        </p:sp>
        <p:grpSp>
          <p:nvGrpSpPr>
            <p:cNvPr id="4" name="Google Shape;338;p39">
              <a:extLst>
                <a:ext uri="{FF2B5EF4-FFF2-40B4-BE49-F238E27FC236}">
                  <a16:creationId xmlns:a16="http://schemas.microsoft.com/office/drawing/2014/main" id="{D6D00895-E9BB-7337-E2CD-92415E2E7FD3}"/>
                </a:ext>
              </a:extLst>
            </p:cNvPr>
            <p:cNvGrpSpPr/>
            <p:nvPr/>
          </p:nvGrpSpPr>
          <p:grpSpPr>
            <a:xfrm>
              <a:off x="4267284" y="1600245"/>
              <a:ext cx="738848" cy="738781"/>
              <a:chOff x="4267094" y="1268631"/>
              <a:chExt cx="1173706" cy="1173600"/>
            </a:xfrm>
          </p:grpSpPr>
          <p:sp>
            <p:nvSpPr>
              <p:cNvPr id="5" name="Google Shape;339;p39">
                <a:extLst>
                  <a:ext uri="{FF2B5EF4-FFF2-40B4-BE49-F238E27FC236}">
                    <a16:creationId xmlns:a16="http://schemas.microsoft.com/office/drawing/2014/main" id="{F46B63C7-FC93-A183-83DD-0A92DEB5A9F2}"/>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02</a:t>
                </a:r>
                <a:endParaRPr sz="2400" b="1" dirty="0">
                  <a:solidFill>
                    <a:srgbClr val="FFFFFF"/>
                  </a:solidFill>
                  <a:latin typeface="Arial"/>
                  <a:ea typeface="Arial"/>
                  <a:cs typeface="Arial"/>
                  <a:sym typeface="Arial"/>
                </a:endParaRPr>
              </a:p>
            </p:txBody>
          </p:sp>
          <p:sp>
            <p:nvSpPr>
              <p:cNvPr id="6" name="Google Shape;340;p39">
                <a:extLst>
                  <a:ext uri="{FF2B5EF4-FFF2-40B4-BE49-F238E27FC236}">
                    <a16:creationId xmlns:a16="http://schemas.microsoft.com/office/drawing/2014/main" id="{B4A91D08-4DB5-E805-2396-7222A2F703D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7" name="Google Shape;326;p39">
            <a:extLst>
              <a:ext uri="{FF2B5EF4-FFF2-40B4-BE49-F238E27FC236}">
                <a16:creationId xmlns:a16="http://schemas.microsoft.com/office/drawing/2014/main" id="{7C68C85B-B9C7-5E22-5A3C-E70C2B1A241F}"/>
              </a:ext>
            </a:extLst>
          </p:cNvPr>
          <p:cNvGrpSpPr/>
          <p:nvPr/>
        </p:nvGrpSpPr>
        <p:grpSpPr>
          <a:xfrm>
            <a:off x="3013894" y="2316464"/>
            <a:ext cx="3389183" cy="590065"/>
            <a:chOff x="4267284" y="1600245"/>
            <a:chExt cx="4730852" cy="738781"/>
          </a:xfrm>
        </p:grpSpPr>
        <p:sp>
          <p:nvSpPr>
            <p:cNvPr id="8" name="Google Shape;327;p39">
              <a:extLst>
                <a:ext uri="{FF2B5EF4-FFF2-40B4-BE49-F238E27FC236}">
                  <a16:creationId xmlns:a16="http://schemas.microsoft.com/office/drawing/2014/main" id="{87052CA2-97FD-D94A-8AE6-848795AC8D6A}"/>
                </a:ext>
              </a:extLst>
            </p:cNvPr>
            <p:cNvSpPr txBox="1"/>
            <p:nvPr/>
          </p:nvSpPr>
          <p:spPr>
            <a:xfrm>
              <a:off x="5351224" y="1723312"/>
              <a:ext cx="3646912"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t>Research Methodology</a:t>
              </a:r>
              <a:endParaRPr sz="2000" dirty="0"/>
            </a:p>
          </p:txBody>
        </p:sp>
        <p:grpSp>
          <p:nvGrpSpPr>
            <p:cNvPr id="9" name="Google Shape;328;p39">
              <a:extLst>
                <a:ext uri="{FF2B5EF4-FFF2-40B4-BE49-F238E27FC236}">
                  <a16:creationId xmlns:a16="http://schemas.microsoft.com/office/drawing/2014/main" id="{2D6804BD-C128-4343-D997-D4D8935F4E64}"/>
                </a:ext>
              </a:extLst>
            </p:cNvPr>
            <p:cNvGrpSpPr/>
            <p:nvPr/>
          </p:nvGrpSpPr>
          <p:grpSpPr>
            <a:xfrm>
              <a:off x="4267284" y="1600245"/>
              <a:ext cx="738848" cy="738781"/>
              <a:chOff x="4267094" y="1268631"/>
              <a:chExt cx="1173706" cy="1173600"/>
            </a:xfrm>
          </p:grpSpPr>
          <p:sp>
            <p:nvSpPr>
              <p:cNvPr id="10" name="Google Shape;329;p39">
                <a:extLst>
                  <a:ext uri="{FF2B5EF4-FFF2-40B4-BE49-F238E27FC236}">
                    <a16:creationId xmlns:a16="http://schemas.microsoft.com/office/drawing/2014/main" id="{5356AFD3-4B77-8EA4-BC20-74359C374D7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03</a:t>
                </a:r>
                <a:endParaRPr sz="1100" dirty="0"/>
              </a:p>
            </p:txBody>
          </p:sp>
          <p:sp>
            <p:nvSpPr>
              <p:cNvPr id="11" name="Google Shape;330;p39">
                <a:extLst>
                  <a:ext uri="{FF2B5EF4-FFF2-40B4-BE49-F238E27FC236}">
                    <a16:creationId xmlns:a16="http://schemas.microsoft.com/office/drawing/2014/main" id="{8FB0A3A1-A3CF-A40F-EBC7-D130976C9A7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7" name="Google Shape;336;p39">
            <a:extLst>
              <a:ext uri="{FF2B5EF4-FFF2-40B4-BE49-F238E27FC236}">
                <a16:creationId xmlns:a16="http://schemas.microsoft.com/office/drawing/2014/main" id="{E703CF37-CA75-095E-647B-B9FBF111154E}"/>
              </a:ext>
            </a:extLst>
          </p:cNvPr>
          <p:cNvGrpSpPr/>
          <p:nvPr/>
        </p:nvGrpSpPr>
        <p:grpSpPr>
          <a:xfrm>
            <a:off x="3013894" y="3121724"/>
            <a:ext cx="3175543" cy="590065"/>
            <a:chOff x="4267284" y="1600245"/>
            <a:chExt cx="4432640" cy="738781"/>
          </a:xfrm>
        </p:grpSpPr>
        <p:sp>
          <p:nvSpPr>
            <p:cNvPr id="18" name="Google Shape;337;p39">
              <a:extLst>
                <a:ext uri="{FF2B5EF4-FFF2-40B4-BE49-F238E27FC236}">
                  <a16:creationId xmlns:a16="http://schemas.microsoft.com/office/drawing/2014/main" id="{24182319-F846-ED6E-EA7A-DC035DC96A1F}"/>
                </a:ext>
              </a:extLst>
            </p:cNvPr>
            <p:cNvSpPr txBox="1"/>
            <p:nvPr/>
          </p:nvSpPr>
          <p:spPr>
            <a:xfrm>
              <a:off x="5351226" y="1723312"/>
              <a:ext cx="3348698"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chemeClr val="accent6">
                      <a:lumMod val="75000"/>
                    </a:schemeClr>
                  </a:solidFill>
                  <a:latin typeface="Arial"/>
                  <a:ea typeface="Arial"/>
                  <a:cs typeface="Arial"/>
                  <a:sym typeface="Arial"/>
                </a:rPr>
                <a:t>Experiments Results</a:t>
              </a:r>
              <a:endParaRPr sz="2000" dirty="0">
                <a:solidFill>
                  <a:schemeClr val="accent6">
                    <a:lumMod val="75000"/>
                  </a:schemeClr>
                </a:solidFill>
                <a:latin typeface="Arial"/>
                <a:ea typeface="Arial"/>
                <a:cs typeface="Arial"/>
                <a:sym typeface="Arial"/>
              </a:endParaRPr>
            </a:p>
          </p:txBody>
        </p:sp>
        <p:grpSp>
          <p:nvGrpSpPr>
            <p:cNvPr id="19" name="Google Shape;338;p39">
              <a:extLst>
                <a:ext uri="{FF2B5EF4-FFF2-40B4-BE49-F238E27FC236}">
                  <a16:creationId xmlns:a16="http://schemas.microsoft.com/office/drawing/2014/main" id="{35CAEFCC-CB39-A5A3-A901-CAA22B5EA2BB}"/>
                </a:ext>
              </a:extLst>
            </p:cNvPr>
            <p:cNvGrpSpPr/>
            <p:nvPr/>
          </p:nvGrpSpPr>
          <p:grpSpPr>
            <a:xfrm>
              <a:off x="4267284" y="1600245"/>
              <a:ext cx="738848" cy="738781"/>
              <a:chOff x="4267094" y="1268631"/>
              <a:chExt cx="1173706" cy="1173600"/>
            </a:xfrm>
          </p:grpSpPr>
          <p:sp>
            <p:nvSpPr>
              <p:cNvPr id="20" name="Google Shape;339;p39">
                <a:extLst>
                  <a:ext uri="{FF2B5EF4-FFF2-40B4-BE49-F238E27FC236}">
                    <a16:creationId xmlns:a16="http://schemas.microsoft.com/office/drawing/2014/main" id="{34890EAE-BE6D-3467-B848-88768C215816}"/>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04</a:t>
                </a:r>
                <a:endParaRPr sz="2400" b="1" dirty="0">
                  <a:solidFill>
                    <a:srgbClr val="FFFFFF"/>
                  </a:solidFill>
                  <a:latin typeface="Arial"/>
                  <a:ea typeface="Arial"/>
                  <a:cs typeface="Arial"/>
                  <a:sym typeface="Arial"/>
                </a:endParaRPr>
              </a:p>
            </p:txBody>
          </p:sp>
          <p:sp>
            <p:nvSpPr>
              <p:cNvPr id="21" name="Google Shape;340;p39">
                <a:extLst>
                  <a:ext uri="{FF2B5EF4-FFF2-40B4-BE49-F238E27FC236}">
                    <a16:creationId xmlns:a16="http://schemas.microsoft.com/office/drawing/2014/main" id="{5EE1D789-626B-549A-57D6-A4A1700E64BC}"/>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2" name="Google Shape;336;p39">
            <a:extLst>
              <a:ext uri="{FF2B5EF4-FFF2-40B4-BE49-F238E27FC236}">
                <a16:creationId xmlns:a16="http://schemas.microsoft.com/office/drawing/2014/main" id="{66A8FAD0-4078-7EF1-31D8-AC656E63682B}"/>
              </a:ext>
            </a:extLst>
          </p:cNvPr>
          <p:cNvGrpSpPr/>
          <p:nvPr/>
        </p:nvGrpSpPr>
        <p:grpSpPr>
          <a:xfrm>
            <a:off x="3013894" y="3926985"/>
            <a:ext cx="4023720" cy="610200"/>
            <a:chOff x="4267284" y="1600245"/>
            <a:chExt cx="5616583" cy="738781"/>
          </a:xfrm>
        </p:grpSpPr>
        <p:sp>
          <p:nvSpPr>
            <p:cNvPr id="23" name="Google Shape;337;p39">
              <a:extLst>
                <a:ext uri="{FF2B5EF4-FFF2-40B4-BE49-F238E27FC236}">
                  <a16:creationId xmlns:a16="http://schemas.microsoft.com/office/drawing/2014/main" id="{4B03BF9E-4C4C-D4B9-FC70-E3A9A3DF11F5}"/>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Conclusion and Future Work</a:t>
              </a:r>
              <a:endParaRPr sz="2000" dirty="0">
                <a:solidFill>
                  <a:srgbClr val="000000"/>
                </a:solidFill>
                <a:latin typeface="Arial"/>
                <a:ea typeface="Arial"/>
                <a:cs typeface="Arial"/>
                <a:sym typeface="Arial"/>
              </a:endParaRPr>
            </a:p>
          </p:txBody>
        </p:sp>
        <p:grpSp>
          <p:nvGrpSpPr>
            <p:cNvPr id="24" name="Google Shape;338;p39">
              <a:extLst>
                <a:ext uri="{FF2B5EF4-FFF2-40B4-BE49-F238E27FC236}">
                  <a16:creationId xmlns:a16="http://schemas.microsoft.com/office/drawing/2014/main" id="{AA9B4648-1AFE-7195-BBBA-CFA7B0111481}"/>
                </a:ext>
              </a:extLst>
            </p:cNvPr>
            <p:cNvGrpSpPr/>
            <p:nvPr/>
          </p:nvGrpSpPr>
          <p:grpSpPr>
            <a:xfrm>
              <a:off x="4267284" y="1600245"/>
              <a:ext cx="738848" cy="738781"/>
              <a:chOff x="4267094" y="1268631"/>
              <a:chExt cx="1173706" cy="1173600"/>
            </a:xfrm>
          </p:grpSpPr>
          <p:sp>
            <p:nvSpPr>
              <p:cNvPr id="25" name="Google Shape;339;p39">
                <a:extLst>
                  <a:ext uri="{FF2B5EF4-FFF2-40B4-BE49-F238E27FC236}">
                    <a16:creationId xmlns:a16="http://schemas.microsoft.com/office/drawing/2014/main" id="{B0648115-E06E-9F42-BE3F-831E65182217}"/>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05</a:t>
                </a:r>
                <a:endParaRPr sz="2400" b="1" dirty="0">
                  <a:solidFill>
                    <a:srgbClr val="FFFFFF"/>
                  </a:solidFill>
                  <a:latin typeface="Arial"/>
                  <a:ea typeface="Arial"/>
                  <a:cs typeface="Arial"/>
                  <a:sym typeface="Arial"/>
                </a:endParaRPr>
              </a:p>
            </p:txBody>
          </p:sp>
          <p:sp>
            <p:nvSpPr>
              <p:cNvPr id="26" name="Google Shape;340;p39">
                <a:extLst>
                  <a:ext uri="{FF2B5EF4-FFF2-40B4-BE49-F238E27FC236}">
                    <a16:creationId xmlns:a16="http://schemas.microsoft.com/office/drawing/2014/main" id="{858E1605-28EA-6405-0058-CF96B52AB24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spTree>
    <p:extLst>
      <p:ext uri="{BB962C8B-B14F-4D97-AF65-F5344CB8AC3E}">
        <p14:creationId xmlns:p14="http://schemas.microsoft.com/office/powerpoint/2010/main" val="2231689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4</a:t>
            </a:r>
            <a:r>
              <a:rPr lang="en-US" altLang="zh-CN" dirty="0"/>
              <a:t>.1</a:t>
            </a:r>
            <a:r>
              <a:rPr lang="en" altLang="zh-CN" dirty="0"/>
              <a:t>. </a:t>
            </a:r>
            <a:r>
              <a:rPr lang="en-US" altLang="zh-CN" dirty="0"/>
              <a:t>Dataset</a:t>
            </a:r>
            <a:r>
              <a:rPr lang="en" altLang="zh-CN" dirty="0"/>
              <a:t> </a:t>
            </a:r>
            <a:endParaRPr dirty="0"/>
          </a:p>
        </p:txBody>
      </p:sp>
      <p:graphicFrame>
        <p:nvGraphicFramePr>
          <p:cNvPr id="3" name="表格 2">
            <a:extLst>
              <a:ext uri="{FF2B5EF4-FFF2-40B4-BE49-F238E27FC236}">
                <a16:creationId xmlns:a16="http://schemas.microsoft.com/office/drawing/2014/main" id="{CB849D4A-402C-B001-5652-7A30781D1194}"/>
              </a:ext>
            </a:extLst>
          </p:cNvPr>
          <p:cNvGraphicFramePr>
            <a:graphicFrameLocks noGrp="1"/>
          </p:cNvGraphicFramePr>
          <p:nvPr>
            <p:extLst>
              <p:ext uri="{D42A27DB-BD31-4B8C-83A1-F6EECF244321}">
                <p14:modId xmlns:p14="http://schemas.microsoft.com/office/powerpoint/2010/main" val="1788320322"/>
              </p:ext>
            </p:extLst>
          </p:nvPr>
        </p:nvGraphicFramePr>
        <p:xfrm>
          <a:off x="563336" y="610188"/>
          <a:ext cx="4645478" cy="3890588"/>
        </p:xfrm>
        <a:graphic>
          <a:graphicData uri="http://schemas.openxmlformats.org/drawingml/2006/table">
            <a:tbl>
              <a:tblPr>
                <a:tableStyleId>{139C9681-EF3F-49CC-9A27-C335189C09B4}</a:tableStyleId>
              </a:tblPr>
              <a:tblGrid>
                <a:gridCol w="1293070">
                  <a:extLst>
                    <a:ext uri="{9D8B030D-6E8A-4147-A177-3AD203B41FA5}">
                      <a16:colId xmlns:a16="http://schemas.microsoft.com/office/drawing/2014/main" val="1176429788"/>
                    </a:ext>
                  </a:extLst>
                </a:gridCol>
                <a:gridCol w="1436747">
                  <a:extLst>
                    <a:ext uri="{9D8B030D-6E8A-4147-A177-3AD203B41FA5}">
                      <a16:colId xmlns:a16="http://schemas.microsoft.com/office/drawing/2014/main" val="1884029018"/>
                    </a:ext>
                  </a:extLst>
                </a:gridCol>
                <a:gridCol w="1915661">
                  <a:extLst>
                    <a:ext uri="{9D8B030D-6E8A-4147-A177-3AD203B41FA5}">
                      <a16:colId xmlns:a16="http://schemas.microsoft.com/office/drawing/2014/main" val="1175110637"/>
                    </a:ext>
                  </a:extLst>
                </a:gridCol>
              </a:tblGrid>
              <a:tr h="410348">
                <a:tc>
                  <a:txBody>
                    <a:bodyPr/>
                    <a:lstStyle/>
                    <a:p>
                      <a:pPr algn="ctr" rtl="0" fontAlgn="ctr"/>
                      <a:r>
                        <a:rPr lang="en-US" sz="1600" b="1" u="none" strike="noStrike" dirty="0">
                          <a:effectLst/>
                        </a:rPr>
                        <a:t>First Level</a:t>
                      </a:r>
                      <a:endParaRPr lang="en-US" sz="1600" b="1"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solidFill>
                      <a:schemeClr val="accent5">
                        <a:lumMod val="20000"/>
                        <a:lumOff val="80000"/>
                      </a:schemeClr>
                    </a:solidFill>
                  </a:tcPr>
                </a:tc>
                <a:tc>
                  <a:txBody>
                    <a:bodyPr/>
                    <a:lstStyle/>
                    <a:p>
                      <a:pPr algn="ctr" rtl="0" fontAlgn="ctr"/>
                      <a:r>
                        <a:rPr lang="en-US" sz="1600" b="1" u="none" strike="noStrike" dirty="0">
                          <a:effectLst/>
                        </a:rPr>
                        <a:t>Second Level </a:t>
                      </a:r>
                      <a:endParaRPr lang="en-US" sz="1600" b="1"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solidFill>
                      <a:schemeClr val="accent5">
                        <a:lumMod val="20000"/>
                        <a:lumOff val="80000"/>
                      </a:schemeClr>
                    </a:solidFill>
                  </a:tcPr>
                </a:tc>
                <a:tc>
                  <a:txBody>
                    <a:bodyPr/>
                    <a:lstStyle/>
                    <a:p>
                      <a:pPr algn="ctr" rtl="0" fontAlgn="ctr"/>
                      <a:r>
                        <a:rPr lang="en-US" sz="1600" b="1" u="none" strike="noStrike" dirty="0">
                          <a:effectLst/>
                        </a:rPr>
                        <a:t>Number of samples</a:t>
                      </a:r>
                      <a:endParaRPr lang="en-US" sz="1600" b="1"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solidFill>
                      <a:schemeClr val="accent5">
                        <a:lumMod val="20000"/>
                        <a:lumOff val="80000"/>
                      </a:schemeClr>
                    </a:solidFill>
                  </a:tcPr>
                </a:tc>
                <a:extLst>
                  <a:ext uri="{0D108BD9-81ED-4DB2-BD59-A6C34878D82A}">
                    <a16:rowId xmlns:a16="http://schemas.microsoft.com/office/drawing/2014/main" val="4185794673"/>
                  </a:ext>
                </a:extLst>
              </a:tr>
              <a:tr h="174012">
                <a:tc rowSpan="11">
                  <a:txBody>
                    <a:bodyPr/>
                    <a:lstStyle/>
                    <a:p>
                      <a:pPr algn="ctr" rtl="0" fontAlgn="ctr"/>
                      <a:r>
                        <a:rPr lang="en-US" sz="1100" u="none" strike="noStrike" dirty="0">
                          <a:effectLst/>
                        </a:rPr>
                        <a:t>Express emotions and attitudes</a:t>
                      </a:r>
                      <a:endParaRPr lang="en-US"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sz="1100" u="none" strike="noStrike" dirty="0">
                          <a:effectLst/>
                        </a:rPr>
                        <a:t>Complain</a:t>
                      </a:r>
                      <a:endParaRPr lang="en-US"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a:effectLst/>
                        </a:rPr>
                        <a:t>286</a:t>
                      </a:r>
                      <a:endParaRPr lang="en-US" altLang="zh-CN"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1870841458"/>
                  </a:ext>
                </a:extLst>
              </a:tr>
              <a:tr h="174012">
                <a:tc vMerge="1">
                  <a:txBody>
                    <a:bodyPr/>
                    <a:lstStyle/>
                    <a:p>
                      <a:endParaRPr lang="zh-CN" altLang="en-US"/>
                    </a:p>
                  </a:txBody>
                  <a:tcPr/>
                </a:tc>
                <a:tc>
                  <a:txBody>
                    <a:bodyPr/>
                    <a:lstStyle/>
                    <a:p>
                      <a:pPr algn="ctr" rtl="0" fontAlgn="ctr"/>
                      <a:r>
                        <a:rPr lang="en-US" sz="1100" u="none" strike="noStrike" dirty="0">
                          <a:effectLst/>
                        </a:rPr>
                        <a:t>Praise</a:t>
                      </a:r>
                      <a:endParaRPr lang="en-US"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a:effectLst/>
                        </a:rPr>
                        <a:t>213</a:t>
                      </a:r>
                      <a:endParaRPr lang="en-US" altLang="zh-CN"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796555095"/>
                  </a:ext>
                </a:extLst>
              </a:tr>
              <a:tr h="174012">
                <a:tc vMerge="1">
                  <a:txBody>
                    <a:bodyPr/>
                    <a:lstStyle/>
                    <a:p>
                      <a:endParaRPr lang="zh-CN" altLang="en-US"/>
                    </a:p>
                  </a:txBody>
                  <a:tcPr/>
                </a:tc>
                <a:tc>
                  <a:txBody>
                    <a:bodyPr/>
                    <a:lstStyle/>
                    <a:p>
                      <a:pPr algn="ctr" rtl="0" fontAlgn="ctr"/>
                      <a:r>
                        <a:rPr lang="en-US" sz="1100" u="none" strike="noStrike" dirty="0">
                          <a:effectLst/>
                        </a:rPr>
                        <a:t>Apologize</a:t>
                      </a:r>
                      <a:endParaRPr lang="en-US"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a:effectLst/>
                        </a:rPr>
                        <a:t>136</a:t>
                      </a:r>
                      <a:endParaRPr lang="en-US" altLang="zh-CN"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1677180433"/>
                  </a:ext>
                </a:extLst>
              </a:tr>
              <a:tr h="174012">
                <a:tc vMerge="1">
                  <a:txBody>
                    <a:bodyPr/>
                    <a:lstStyle/>
                    <a:p>
                      <a:endParaRPr lang="zh-CN" altLang="en-US"/>
                    </a:p>
                  </a:txBody>
                  <a:tcPr/>
                </a:tc>
                <a:tc>
                  <a:txBody>
                    <a:bodyPr/>
                    <a:lstStyle/>
                    <a:p>
                      <a:pPr algn="ctr" rtl="0" fontAlgn="ctr"/>
                      <a:r>
                        <a:rPr lang="en-US" sz="1100" u="none" strike="noStrike">
                          <a:effectLst/>
                        </a:rPr>
                        <a:t>Thank</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124</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1547893394"/>
                  </a:ext>
                </a:extLst>
              </a:tr>
              <a:tr h="174012">
                <a:tc vMerge="1">
                  <a:txBody>
                    <a:bodyPr/>
                    <a:lstStyle/>
                    <a:p>
                      <a:endParaRPr lang="zh-CN" altLang="en-US"/>
                    </a:p>
                  </a:txBody>
                  <a:tcPr/>
                </a:tc>
                <a:tc>
                  <a:txBody>
                    <a:bodyPr/>
                    <a:lstStyle/>
                    <a:p>
                      <a:pPr algn="ctr" rtl="0" fontAlgn="ctr"/>
                      <a:r>
                        <a:rPr lang="en-US" sz="1100" u="none" strike="noStrike" dirty="0">
                          <a:effectLst/>
                        </a:rPr>
                        <a:t>Criticize</a:t>
                      </a:r>
                      <a:endParaRPr lang="en-US"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117</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4085403731"/>
                  </a:ext>
                </a:extLst>
              </a:tr>
              <a:tr h="174012">
                <a:tc vMerge="1">
                  <a:txBody>
                    <a:bodyPr/>
                    <a:lstStyle/>
                    <a:p>
                      <a:endParaRPr lang="zh-CN" altLang="en-US"/>
                    </a:p>
                  </a:txBody>
                  <a:tcPr/>
                </a:tc>
                <a:tc>
                  <a:txBody>
                    <a:bodyPr/>
                    <a:lstStyle/>
                    <a:p>
                      <a:pPr algn="ctr" rtl="0" fontAlgn="ctr"/>
                      <a:r>
                        <a:rPr lang="en-US" sz="1100" u="none" strike="noStrike">
                          <a:effectLst/>
                        </a:rPr>
                        <a:t>Care</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a:effectLst/>
                        </a:rPr>
                        <a:t>95</a:t>
                      </a:r>
                      <a:endParaRPr lang="en-US" altLang="zh-CN"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2841315900"/>
                  </a:ext>
                </a:extLst>
              </a:tr>
              <a:tr h="174012">
                <a:tc vMerge="1">
                  <a:txBody>
                    <a:bodyPr/>
                    <a:lstStyle/>
                    <a:p>
                      <a:endParaRPr lang="zh-CN" altLang="en-US"/>
                    </a:p>
                  </a:txBody>
                  <a:tcPr/>
                </a:tc>
                <a:tc>
                  <a:txBody>
                    <a:bodyPr/>
                    <a:lstStyle/>
                    <a:p>
                      <a:pPr algn="ctr" rtl="0" fontAlgn="ctr"/>
                      <a:r>
                        <a:rPr lang="en-US" sz="1100" u="none" strike="noStrike" dirty="0">
                          <a:effectLst/>
                        </a:rPr>
                        <a:t>Taunt</a:t>
                      </a:r>
                      <a:endParaRPr lang="en-US"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62</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1766784567"/>
                  </a:ext>
                </a:extLst>
              </a:tr>
              <a:tr h="174012">
                <a:tc vMerge="1">
                  <a:txBody>
                    <a:bodyPr/>
                    <a:lstStyle/>
                    <a:p>
                      <a:endParaRPr lang="zh-CN" altLang="en-US"/>
                    </a:p>
                  </a:txBody>
                  <a:tcPr/>
                </a:tc>
                <a:tc>
                  <a:txBody>
                    <a:bodyPr/>
                    <a:lstStyle/>
                    <a:p>
                      <a:pPr algn="ctr" rtl="0" fontAlgn="ctr"/>
                      <a:r>
                        <a:rPr lang="en-US" sz="1100" u="none" strike="noStrike">
                          <a:effectLst/>
                        </a:rPr>
                        <a:t>Agree</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59</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2788809329"/>
                  </a:ext>
                </a:extLst>
              </a:tr>
              <a:tr h="174012">
                <a:tc vMerge="1">
                  <a:txBody>
                    <a:bodyPr/>
                    <a:lstStyle/>
                    <a:p>
                      <a:endParaRPr lang="zh-CN" altLang="en-US"/>
                    </a:p>
                  </a:txBody>
                  <a:tcPr/>
                </a:tc>
                <a:tc>
                  <a:txBody>
                    <a:bodyPr/>
                    <a:lstStyle/>
                    <a:p>
                      <a:pPr algn="ctr" rtl="0" fontAlgn="ctr"/>
                      <a:r>
                        <a:rPr lang="en-US" sz="1100" u="none" strike="noStrike">
                          <a:effectLst/>
                        </a:rPr>
                        <a:t>Flaunt</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52</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1760276056"/>
                  </a:ext>
                </a:extLst>
              </a:tr>
              <a:tr h="174012">
                <a:tc vMerge="1">
                  <a:txBody>
                    <a:bodyPr/>
                    <a:lstStyle/>
                    <a:p>
                      <a:endParaRPr lang="zh-CN" altLang="en-US"/>
                    </a:p>
                  </a:txBody>
                  <a:tcPr/>
                </a:tc>
                <a:tc>
                  <a:txBody>
                    <a:bodyPr/>
                    <a:lstStyle/>
                    <a:p>
                      <a:pPr algn="ctr" rtl="0" fontAlgn="ctr"/>
                      <a:r>
                        <a:rPr lang="en-US" sz="1100" u="none" strike="noStrike">
                          <a:effectLst/>
                        </a:rPr>
                        <a:t>Oppose</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51</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1458892656"/>
                  </a:ext>
                </a:extLst>
              </a:tr>
              <a:tr h="174012">
                <a:tc vMerge="1">
                  <a:txBody>
                    <a:bodyPr/>
                    <a:lstStyle/>
                    <a:p>
                      <a:endParaRPr lang="zh-CN" altLang="en-US"/>
                    </a:p>
                  </a:txBody>
                  <a:tcPr/>
                </a:tc>
                <a:tc>
                  <a:txBody>
                    <a:bodyPr/>
                    <a:lstStyle/>
                    <a:p>
                      <a:pPr algn="ctr" rtl="0" fontAlgn="ctr"/>
                      <a:r>
                        <a:rPr lang="en-US" sz="1100" u="none" strike="noStrike">
                          <a:effectLst/>
                        </a:rPr>
                        <a:t>Joke</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51</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3541785654"/>
                  </a:ext>
                </a:extLst>
              </a:tr>
              <a:tr h="174012">
                <a:tc rowSpan="9">
                  <a:txBody>
                    <a:bodyPr/>
                    <a:lstStyle/>
                    <a:p>
                      <a:pPr algn="ctr" rtl="0" fontAlgn="ctr"/>
                      <a:r>
                        <a:rPr lang="en-US" sz="1100" u="none" strike="noStrike">
                          <a:effectLst/>
                        </a:rPr>
                        <a:t>Achieve goals</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sz="1100" u="none" strike="noStrike">
                          <a:effectLst/>
                        </a:rPr>
                        <a:t>Inform</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284</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1413568754"/>
                  </a:ext>
                </a:extLst>
              </a:tr>
              <a:tr h="174012">
                <a:tc vMerge="1">
                  <a:txBody>
                    <a:bodyPr/>
                    <a:lstStyle/>
                    <a:p>
                      <a:endParaRPr lang="zh-CN" altLang="en-US"/>
                    </a:p>
                  </a:txBody>
                  <a:tcPr/>
                </a:tc>
                <a:tc>
                  <a:txBody>
                    <a:bodyPr/>
                    <a:lstStyle/>
                    <a:p>
                      <a:pPr algn="ctr" rtl="0" fontAlgn="ctr"/>
                      <a:r>
                        <a:rPr lang="en-US" sz="1100" u="none" strike="noStrike">
                          <a:effectLst/>
                        </a:rPr>
                        <a:t>Advise</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122</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3711596121"/>
                  </a:ext>
                </a:extLst>
              </a:tr>
              <a:tr h="174012">
                <a:tc vMerge="1">
                  <a:txBody>
                    <a:bodyPr/>
                    <a:lstStyle/>
                    <a:p>
                      <a:endParaRPr lang="zh-CN" altLang="en-US"/>
                    </a:p>
                  </a:txBody>
                  <a:tcPr/>
                </a:tc>
                <a:tc>
                  <a:txBody>
                    <a:bodyPr/>
                    <a:lstStyle/>
                    <a:p>
                      <a:pPr algn="ctr" rtl="0" fontAlgn="ctr"/>
                      <a:r>
                        <a:rPr lang="en-US" sz="1100" u="none" strike="noStrike">
                          <a:effectLst/>
                        </a:rPr>
                        <a:t>Arrange</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110</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2188888818"/>
                  </a:ext>
                </a:extLst>
              </a:tr>
              <a:tr h="174012">
                <a:tc vMerge="1">
                  <a:txBody>
                    <a:bodyPr/>
                    <a:lstStyle/>
                    <a:p>
                      <a:endParaRPr lang="zh-CN" altLang="en-US"/>
                    </a:p>
                  </a:txBody>
                  <a:tcPr/>
                </a:tc>
                <a:tc>
                  <a:txBody>
                    <a:bodyPr/>
                    <a:lstStyle/>
                    <a:p>
                      <a:pPr algn="ctr" rtl="0" fontAlgn="ctr"/>
                      <a:r>
                        <a:rPr lang="en-US" sz="1100" u="none" strike="noStrike">
                          <a:effectLst/>
                        </a:rPr>
                        <a:t>Introduce</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105</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568472877"/>
                  </a:ext>
                </a:extLst>
              </a:tr>
              <a:tr h="174012">
                <a:tc vMerge="1">
                  <a:txBody>
                    <a:bodyPr/>
                    <a:lstStyle/>
                    <a:p>
                      <a:endParaRPr lang="zh-CN" altLang="en-US"/>
                    </a:p>
                  </a:txBody>
                  <a:tcPr/>
                </a:tc>
                <a:tc>
                  <a:txBody>
                    <a:bodyPr/>
                    <a:lstStyle/>
                    <a:p>
                      <a:pPr algn="ctr" rtl="0" fontAlgn="ctr"/>
                      <a:r>
                        <a:rPr lang="en-US" sz="1100" u="none" strike="noStrike">
                          <a:effectLst/>
                        </a:rPr>
                        <a:t>Comfort</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88</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2162254974"/>
                  </a:ext>
                </a:extLst>
              </a:tr>
              <a:tr h="174012">
                <a:tc vMerge="1">
                  <a:txBody>
                    <a:bodyPr/>
                    <a:lstStyle/>
                    <a:p>
                      <a:endParaRPr lang="zh-CN" altLang="en-US"/>
                    </a:p>
                  </a:txBody>
                  <a:tcPr/>
                </a:tc>
                <a:tc>
                  <a:txBody>
                    <a:bodyPr/>
                    <a:lstStyle/>
                    <a:p>
                      <a:pPr algn="ctr" rtl="0" fontAlgn="ctr"/>
                      <a:r>
                        <a:rPr lang="en-US" sz="1100" u="none" strike="noStrike">
                          <a:effectLst/>
                        </a:rPr>
                        <a:t>Leave</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85</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2150023630"/>
                  </a:ext>
                </a:extLst>
              </a:tr>
              <a:tr h="174012">
                <a:tc vMerge="1">
                  <a:txBody>
                    <a:bodyPr/>
                    <a:lstStyle/>
                    <a:p>
                      <a:endParaRPr lang="zh-CN" altLang="en-US"/>
                    </a:p>
                  </a:txBody>
                  <a:tcPr/>
                </a:tc>
                <a:tc>
                  <a:txBody>
                    <a:bodyPr/>
                    <a:lstStyle/>
                    <a:p>
                      <a:pPr algn="ctr" rtl="0" fontAlgn="ctr"/>
                      <a:r>
                        <a:rPr lang="en-US" sz="1100" u="none" strike="noStrike">
                          <a:effectLst/>
                        </a:rPr>
                        <a:t>Prevent</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73</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1551171669"/>
                  </a:ext>
                </a:extLst>
              </a:tr>
              <a:tr h="174012">
                <a:tc vMerge="1">
                  <a:txBody>
                    <a:bodyPr/>
                    <a:lstStyle/>
                    <a:p>
                      <a:endParaRPr lang="zh-CN" altLang="en-US"/>
                    </a:p>
                  </a:txBody>
                  <a:tcPr/>
                </a:tc>
                <a:tc>
                  <a:txBody>
                    <a:bodyPr/>
                    <a:lstStyle/>
                    <a:p>
                      <a:pPr algn="ctr" rtl="0" fontAlgn="ctr"/>
                      <a:r>
                        <a:rPr lang="en-US" sz="1100" u="none" strike="noStrike">
                          <a:effectLst/>
                        </a:rPr>
                        <a:t>Greet</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60</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563285604"/>
                  </a:ext>
                </a:extLst>
              </a:tr>
              <a:tr h="174012">
                <a:tc vMerge="1">
                  <a:txBody>
                    <a:bodyPr/>
                    <a:lstStyle/>
                    <a:p>
                      <a:endParaRPr lang="zh-CN" altLang="en-US"/>
                    </a:p>
                  </a:txBody>
                  <a:tcPr/>
                </a:tc>
                <a:tc>
                  <a:txBody>
                    <a:bodyPr/>
                    <a:lstStyle/>
                    <a:p>
                      <a:pPr algn="ctr" rtl="0" fontAlgn="ctr"/>
                      <a:r>
                        <a:rPr lang="en-US" sz="1100" u="none" strike="noStrike">
                          <a:effectLst/>
                        </a:rPr>
                        <a:t>Ask for help</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51</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2071695538"/>
                  </a:ext>
                </a:extLst>
              </a:tr>
            </a:tbl>
          </a:graphicData>
        </a:graphic>
      </p:graphicFrame>
      <p:graphicFrame>
        <p:nvGraphicFramePr>
          <p:cNvPr id="4" name="表格 3">
            <a:extLst>
              <a:ext uri="{FF2B5EF4-FFF2-40B4-BE49-F238E27FC236}">
                <a16:creationId xmlns:a16="http://schemas.microsoft.com/office/drawing/2014/main" id="{0FB422EE-E607-B99E-7275-85D42960EB23}"/>
              </a:ext>
            </a:extLst>
          </p:cNvPr>
          <p:cNvGraphicFramePr>
            <a:graphicFrameLocks noGrp="1"/>
          </p:cNvGraphicFramePr>
          <p:nvPr>
            <p:extLst>
              <p:ext uri="{D42A27DB-BD31-4B8C-83A1-F6EECF244321}">
                <p14:modId xmlns:p14="http://schemas.microsoft.com/office/powerpoint/2010/main" val="3925218357"/>
              </p:ext>
            </p:extLst>
          </p:nvPr>
        </p:nvGraphicFramePr>
        <p:xfrm>
          <a:off x="5488212" y="2933518"/>
          <a:ext cx="2847523" cy="904785"/>
        </p:xfrm>
        <a:graphic>
          <a:graphicData uri="http://schemas.openxmlformats.org/drawingml/2006/table">
            <a:tbl>
              <a:tblPr>
                <a:tableStyleId>{139C9681-EF3F-49CC-9A27-C335189C09B4}</a:tableStyleId>
              </a:tblPr>
              <a:tblGrid>
                <a:gridCol w="911618">
                  <a:extLst>
                    <a:ext uri="{9D8B030D-6E8A-4147-A177-3AD203B41FA5}">
                      <a16:colId xmlns:a16="http://schemas.microsoft.com/office/drawing/2014/main" val="538009053"/>
                    </a:ext>
                  </a:extLst>
                </a:gridCol>
                <a:gridCol w="1935905">
                  <a:extLst>
                    <a:ext uri="{9D8B030D-6E8A-4147-A177-3AD203B41FA5}">
                      <a16:colId xmlns:a16="http://schemas.microsoft.com/office/drawing/2014/main" val="1620846708"/>
                    </a:ext>
                  </a:extLst>
                </a:gridCol>
              </a:tblGrid>
              <a:tr h="405675">
                <a:tc>
                  <a:txBody>
                    <a:bodyPr/>
                    <a:lstStyle/>
                    <a:p>
                      <a:pPr algn="ctr" fontAlgn="ctr"/>
                      <a:r>
                        <a:rPr lang="en-US" sz="1600" b="1" i="0" u="none" strike="noStrike" cap="none" dirty="0">
                          <a:solidFill>
                            <a:srgbClr val="000000"/>
                          </a:solidFill>
                          <a:effectLst/>
                          <a:latin typeface="Arial"/>
                          <a:cs typeface="Arial"/>
                          <a:sym typeface="Arial"/>
                        </a:rPr>
                        <a:t>Item</a:t>
                      </a:r>
                      <a:endParaRPr lang="zh-CN" altLang="en-US" sz="1600" b="1" i="0" u="none" strike="noStrike" cap="none" dirty="0">
                        <a:solidFill>
                          <a:srgbClr val="000000"/>
                        </a:solidFill>
                        <a:effectLst/>
                        <a:latin typeface="Arial"/>
                        <a:ea typeface="等线" panose="02010600030101010101" pitchFamily="2" charset="-122"/>
                        <a:cs typeface="Arial"/>
                        <a:sym typeface="Arial"/>
                      </a:endParaRPr>
                    </a:p>
                  </a:txBody>
                  <a:tcPr marL="6350" marR="6350" marT="6350" marB="0" anchor="ctr">
                    <a:solidFill>
                      <a:schemeClr val="accent5">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CN" sz="1600" b="1" u="none" strike="noStrike" dirty="0">
                          <a:effectLst/>
                        </a:rPr>
                        <a:t>Number of samples</a:t>
                      </a:r>
                      <a:endParaRPr lang="en-US" altLang="zh-CN" sz="1600" b="1" i="0" u="none" strike="noStrike" dirty="0">
                        <a:solidFill>
                          <a:srgbClr val="000000"/>
                        </a:solidFill>
                        <a:effectLst/>
                        <a:latin typeface="Arial" panose="020B0604020202020204" pitchFamily="34" charset="0"/>
                        <a:ea typeface="等线" panose="02010600030101010101" pitchFamily="2" charset="-122"/>
                      </a:endParaRPr>
                    </a:p>
                  </a:txBody>
                  <a:tcPr marL="6350" marR="6350" marT="6350" marB="0" anchor="ctr">
                    <a:solidFill>
                      <a:schemeClr val="accent5">
                        <a:lumMod val="20000"/>
                        <a:lumOff val="80000"/>
                      </a:schemeClr>
                    </a:solidFill>
                  </a:tcPr>
                </a:tc>
                <a:extLst>
                  <a:ext uri="{0D108BD9-81ED-4DB2-BD59-A6C34878D82A}">
                    <a16:rowId xmlns:a16="http://schemas.microsoft.com/office/drawing/2014/main" val="337833174"/>
                  </a:ext>
                </a:extLst>
              </a:tr>
              <a:tr h="158590">
                <a:tc>
                  <a:txBody>
                    <a:bodyPr/>
                    <a:lstStyle/>
                    <a:p>
                      <a:pPr algn="ctr" fontAlgn="ctr"/>
                      <a:r>
                        <a:rPr lang="en-US" sz="1050" u="none" strike="noStrike">
                          <a:effectLst/>
                        </a:rPr>
                        <a:t>Train</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1,334</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139740415"/>
                  </a:ext>
                </a:extLst>
              </a:tr>
              <a:tr h="158590">
                <a:tc>
                  <a:txBody>
                    <a:bodyPr/>
                    <a:lstStyle/>
                    <a:p>
                      <a:pPr algn="ctr" fontAlgn="ctr"/>
                      <a:r>
                        <a:rPr lang="en-US" sz="1050" u="none" strike="noStrike">
                          <a:effectLst/>
                        </a:rPr>
                        <a:t>Valid</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445</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1335846643"/>
                  </a:ext>
                </a:extLst>
              </a:tr>
              <a:tr h="158590">
                <a:tc>
                  <a:txBody>
                    <a:bodyPr/>
                    <a:lstStyle/>
                    <a:p>
                      <a:pPr algn="ctr" fontAlgn="ctr"/>
                      <a:r>
                        <a:rPr lang="en-US" sz="1050" u="none" strike="noStrike">
                          <a:effectLst/>
                        </a:rPr>
                        <a:t>Test</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445</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1423568838"/>
                  </a:ext>
                </a:extLst>
              </a:tr>
            </a:tbl>
          </a:graphicData>
        </a:graphic>
      </p:graphicFrame>
      <p:sp>
        <p:nvSpPr>
          <p:cNvPr id="5" name="文本框 4">
            <a:extLst>
              <a:ext uri="{FF2B5EF4-FFF2-40B4-BE49-F238E27FC236}">
                <a16:creationId xmlns:a16="http://schemas.microsoft.com/office/drawing/2014/main" id="{2E8A0EC6-BBF0-364F-EDA4-7F3D2639D4CB}"/>
              </a:ext>
            </a:extLst>
          </p:cNvPr>
          <p:cNvSpPr txBox="1"/>
          <p:nvPr/>
        </p:nvSpPr>
        <p:spPr>
          <a:xfrm>
            <a:off x="5488213" y="1036865"/>
            <a:ext cx="2359480" cy="738664"/>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t>Num of labels: 20</a:t>
            </a:r>
          </a:p>
          <a:p>
            <a:pPr marL="285750" indent="-285750">
              <a:buFont typeface="Wingdings" panose="05000000000000000000" pitchFamily="2" charset="2"/>
              <a:buChar char="l"/>
            </a:pPr>
            <a:r>
              <a:rPr lang="en-US" altLang="zh-CN" dirty="0"/>
              <a:t>Num of samples: 2224</a:t>
            </a:r>
          </a:p>
          <a:p>
            <a:pPr marL="285750" indent="-285750">
              <a:buFont typeface="Wingdings" panose="05000000000000000000" pitchFamily="2" charset="2"/>
              <a:buChar char="l"/>
            </a:pPr>
            <a:r>
              <a:rPr lang="en-US" altLang="zh-CN" dirty="0"/>
              <a:t>Split ratio: 6:2:2</a:t>
            </a:r>
            <a:endParaRPr lang="zh-CN" altLang="en-US" dirty="0"/>
          </a:p>
        </p:txBody>
      </p:sp>
    </p:spTree>
    <p:extLst>
      <p:ext uri="{BB962C8B-B14F-4D97-AF65-F5344CB8AC3E}">
        <p14:creationId xmlns:p14="http://schemas.microsoft.com/office/powerpoint/2010/main" val="4010669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fontScale="90000"/>
          </a:bodyPr>
          <a:lstStyle/>
          <a:p>
            <a:pPr marL="0" lvl="0" indent="0" algn="l" rtl="0">
              <a:lnSpc>
                <a:spcPct val="90000"/>
              </a:lnSpc>
              <a:spcBef>
                <a:spcPts val="0"/>
              </a:spcBef>
              <a:spcAft>
                <a:spcPts val="0"/>
              </a:spcAft>
              <a:buSzPts val="3000"/>
              <a:buNone/>
            </a:pPr>
            <a:r>
              <a:rPr lang="en" altLang="zh-CN" dirty="0"/>
              <a:t>4</a:t>
            </a:r>
            <a:r>
              <a:rPr lang="en-US" altLang="zh-CN" dirty="0"/>
              <a:t>.2</a:t>
            </a:r>
            <a:r>
              <a:rPr lang="en" altLang="zh-CN" dirty="0"/>
              <a:t>. </a:t>
            </a:r>
            <a:r>
              <a:rPr lang="en-US" altLang="zh-CN" dirty="0"/>
              <a:t>Evaluation Metrics &amp; Implementation Details</a:t>
            </a:r>
            <a:endParaRPr dirty="0"/>
          </a:p>
        </p:txBody>
      </p:sp>
      <p:graphicFrame>
        <p:nvGraphicFramePr>
          <p:cNvPr id="2" name="表格 1">
            <a:extLst>
              <a:ext uri="{FF2B5EF4-FFF2-40B4-BE49-F238E27FC236}">
                <a16:creationId xmlns:a16="http://schemas.microsoft.com/office/drawing/2014/main" id="{8964CA14-D0A6-01D0-4124-1107E2D42F6D}"/>
              </a:ext>
            </a:extLst>
          </p:cNvPr>
          <p:cNvGraphicFramePr>
            <a:graphicFrameLocks noGrp="1"/>
          </p:cNvGraphicFramePr>
          <p:nvPr>
            <p:extLst>
              <p:ext uri="{D42A27DB-BD31-4B8C-83A1-F6EECF244321}">
                <p14:modId xmlns:p14="http://schemas.microsoft.com/office/powerpoint/2010/main" val="115653299"/>
              </p:ext>
            </p:extLst>
          </p:nvPr>
        </p:nvGraphicFramePr>
        <p:xfrm>
          <a:off x="4996995" y="1535976"/>
          <a:ext cx="2598057" cy="2351862"/>
        </p:xfrm>
        <a:graphic>
          <a:graphicData uri="http://schemas.openxmlformats.org/drawingml/2006/table">
            <a:tbl>
              <a:tblPr>
                <a:tableStyleId>{139C9681-EF3F-49CC-9A27-C335189C09B4}</a:tableStyleId>
              </a:tblPr>
              <a:tblGrid>
                <a:gridCol w="1375442">
                  <a:extLst>
                    <a:ext uri="{9D8B030D-6E8A-4147-A177-3AD203B41FA5}">
                      <a16:colId xmlns:a16="http://schemas.microsoft.com/office/drawing/2014/main" val="4291850647"/>
                    </a:ext>
                  </a:extLst>
                </a:gridCol>
                <a:gridCol w="1222615">
                  <a:extLst>
                    <a:ext uri="{9D8B030D-6E8A-4147-A177-3AD203B41FA5}">
                      <a16:colId xmlns:a16="http://schemas.microsoft.com/office/drawing/2014/main" val="519794726"/>
                    </a:ext>
                  </a:extLst>
                </a:gridCol>
              </a:tblGrid>
              <a:tr h="257026">
                <a:tc>
                  <a:txBody>
                    <a:bodyPr/>
                    <a:lstStyle/>
                    <a:p>
                      <a:pPr algn="ctr" fontAlgn="ctr"/>
                      <a:r>
                        <a:rPr lang="en-US" sz="1600" b="1" u="none" strike="noStrike" dirty="0">
                          <a:effectLst/>
                        </a:rPr>
                        <a:t>Name</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Value</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extLst>
                  <a:ext uri="{0D108BD9-81ED-4DB2-BD59-A6C34878D82A}">
                    <a16:rowId xmlns:a16="http://schemas.microsoft.com/office/drawing/2014/main" val="1383378805"/>
                  </a:ext>
                </a:extLst>
              </a:tr>
              <a:tr h="215426">
                <a:tc>
                  <a:txBody>
                    <a:bodyPr/>
                    <a:lstStyle/>
                    <a:p>
                      <a:pPr algn="ctr" fontAlgn="ctr"/>
                      <a:r>
                        <a:rPr lang="en-US" sz="1050" u="none" strike="noStrike" dirty="0">
                          <a:effectLst/>
                        </a:rPr>
                        <a:t>Batch Size</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16</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989812648"/>
                  </a:ext>
                </a:extLst>
              </a:tr>
              <a:tr h="207998">
                <a:tc>
                  <a:txBody>
                    <a:bodyPr/>
                    <a:lstStyle/>
                    <a:p>
                      <a:pPr algn="ctr" fontAlgn="ctr"/>
                      <a:r>
                        <a:rPr lang="en-US" sz="1050" u="none" strike="noStrike" dirty="0">
                          <a:effectLst/>
                        </a:rPr>
                        <a:t>Epoch</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15</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29492976"/>
                  </a:ext>
                </a:extLst>
              </a:tr>
              <a:tr h="207998">
                <a:tc>
                  <a:txBody>
                    <a:bodyPr/>
                    <a:lstStyle/>
                    <a:p>
                      <a:pPr algn="ctr" fontAlgn="ctr"/>
                      <a:r>
                        <a:rPr lang="en-US" sz="1050" u="none" strike="noStrike" dirty="0">
                          <a:effectLst/>
                        </a:rPr>
                        <a:t>Learning Rate</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1.00E-05</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358998726"/>
                  </a:ext>
                </a:extLst>
              </a:tr>
              <a:tr h="207998">
                <a:tc>
                  <a:txBody>
                    <a:bodyPr/>
                    <a:lstStyle/>
                    <a:p>
                      <a:pPr algn="ctr" fontAlgn="ctr"/>
                      <a:r>
                        <a:rPr lang="en-US" sz="1050" u="none" strike="noStrike" dirty="0">
                          <a:effectLst/>
                        </a:rPr>
                        <a:t>Optimizer</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Adam</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515546452"/>
                  </a:ext>
                </a:extLst>
              </a:tr>
              <a:tr h="207998">
                <a:tc>
                  <a:txBody>
                    <a:bodyPr/>
                    <a:lstStyle/>
                    <a:p>
                      <a:pPr algn="ctr" fontAlgn="ctr"/>
                      <a:r>
                        <a:rPr lang="en-US" sz="1050" u="none" strike="noStrike">
                          <a:effectLst/>
                        </a:rPr>
                        <a:t>Loss Function</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Cross Entropy </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897082089"/>
                  </a:ext>
                </a:extLst>
              </a:tr>
              <a:tr h="207998">
                <a:tc>
                  <a:txBody>
                    <a:bodyPr/>
                    <a:lstStyle/>
                    <a:p>
                      <a:pPr algn="ctr" fontAlgn="ctr"/>
                      <a:r>
                        <a:rPr lang="en-US" sz="1050" u="none" strike="noStrike">
                          <a:effectLst/>
                        </a:rPr>
                        <a:t>Activation Function</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err="1">
                          <a:effectLst/>
                        </a:rPr>
                        <a:t>ReLu</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501463692"/>
                  </a:ext>
                </a:extLst>
              </a:tr>
              <a:tr h="207998">
                <a:tc>
                  <a:txBody>
                    <a:bodyPr/>
                    <a:lstStyle/>
                    <a:p>
                      <a:pPr algn="ctr" fontAlgn="ctr"/>
                      <a:r>
                        <a:rPr lang="en-US" sz="1050" u="none" strike="noStrike">
                          <a:effectLst/>
                        </a:rPr>
                        <a:t>Dropout Rate</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0.2</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2056759998"/>
                  </a:ext>
                </a:extLst>
              </a:tr>
              <a:tr h="207998">
                <a:tc>
                  <a:txBody>
                    <a:bodyPr/>
                    <a:lstStyle/>
                    <a:p>
                      <a:pPr algn="ctr" fontAlgn="ctr"/>
                      <a:r>
                        <a:rPr lang="en-US" sz="1050" u="none" strike="noStrike" dirty="0">
                          <a:effectLst/>
                        </a:rPr>
                        <a:t>Early Stop</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8</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986310368"/>
                  </a:ext>
                </a:extLst>
              </a:tr>
              <a:tr h="207998">
                <a:tc>
                  <a:txBody>
                    <a:bodyPr/>
                    <a:lstStyle/>
                    <a:p>
                      <a:pPr algn="ctr" fontAlgn="ctr"/>
                      <a:r>
                        <a:rPr lang="en-US" sz="1050" u="none" strike="noStrike" dirty="0">
                          <a:effectLst/>
                        </a:rPr>
                        <a:t>Text Dimensions</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512</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2420945290"/>
                  </a:ext>
                </a:extLst>
              </a:tr>
              <a:tr h="215426">
                <a:tc>
                  <a:txBody>
                    <a:bodyPr/>
                    <a:lstStyle/>
                    <a:p>
                      <a:pPr algn="ctr" fontAlgn="ctr"/>
                      <a:r>
                        <a:rPr lang="en-US" sz="1050" u="none" strike="noStrike" dirty="0">
                          <a:effectLst/>
                        </a:rPr>
                        <a:t>Image Dimensions</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512</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1849116805"/>
                  </a:ext>
                </a:extLst>
              </a:tr>
            </a:tbl>
          </a:graphicData>
        </a:graphic>
      </p:graphicFrame>
      <p:pic>
        <p:nvPicPr>
          <p:cNvPr id="7" name="图片 6">
            <a:extLst>
              <a:ext uri="{FF2B5EF4-FFF2-40B4-BE49-F238E27FC236}">
                <a16:creationId xmlns:a16="http://schemas.microsoft.com/office/drawing/2014/main" id="{8B6ABD56-D9DE-90B4-CE50-5DB4A955A26E}"/>
              </a:ext>
            </a:extLst>
          </p:cNvPr>
          <p:cNvPicPr>
            <a:picLocks noChangeAspect="1"/>
          </p:cNvPicPr>
          <p:nvPr/>
        </p:nvPicPr>
        <p:blipFill>
          <a:blip r:embed="rId3"/>
          <a:stretch>
            <a:fillRect/>
          </a:stretch>
        </p:blipFill>
        <p:spPr>
          <a:xfrm>
            <a:off x="472847" y="970933"/>
            <a:ext cx="2876550" cy="752475"/>
          </a:xfrm>
          <a:prstGeom prst="rect">
            <a:avLst/>
          </a:prstGeom>
        </p:spPr>
      </p:pic>
      <p:pic>
        <p:nvPicPr>
          <p:cNvPr id="9" name="图片 8">
            <a:extLst>
              <a:ext uri="{FF2B5EF4-FFF2-40B4-BE49-F238E27FC236}">
                <a16:creationId xmlns:a16="http://schemas.microsoft.com/office/drawing/2014/main" id="{86F36837-C062-6AA1-4BD3-9D59F842CCB7}"/>
              </a:ext>
            </a:extLst>
          </p:cNvPr>
          <p:cNvPicPr>
            <a:picLocks noChangeAspect="1"/>
          </p:cNvPicPr>
          <p:nvPr/>
        </p:nvPicPr>
        <p:blipFill>
          <a:blip r:embed="rId4"/>
          <a:stretch>
            <a:fillRect/>
          </a:stretch>
        </p:blipFill>
        <p:spPr>
          <a:xfrm>
            <a:off x="891947" y="1821315"/>
            <a:ext cx="2038350" cy="600075"/>
          </a:xfrm>
          <a:prstGeom prst="rect">
            <a:avLst/>
          </a:prstGeom>
        </p:spPr>
      </p:pic>
      <p:pic>
        <p:nvPicPr>
          <p:cNvPr id="11" name="图片 10">
            <a:extLst>
              <a:ext uri="{FF2B5EF4-FFF2-40B4-BE49-F238E27FC236}">
                <a16:creationId xmlns:a16="http://schemas.microsoft.com/office/drawing/2014/main" id="{BE236EA6-23F1-0AFD-83CE-23A8B77E593F}"/>
              </a:ext>
            </a:extLst>
          </p:cNvPr>
          <p:cNvPicPr>
            <a:picLocks noChangeAspect="1"/>
          </p:cNvPicPr>
          <p:nvPr/>
        </p:nvPicPr>
        <p:blipFill>
          <a:blip r:embed="rId5"/>
          <a:stretch>
            <a:fillRect/>
          </a:stretch>
        </p:blipFill>
        <p:spPr>
          <a:xfrm>
            <a:off x="982433" y="2711907"/>
            <a:ext cx="1857375" cy="657225"/>
          </a:xfrm>
          <a:prstGeom prst="rect">
            <a:avLst/>
          </a:prstGeom>
        </p:spPr>
      </p:pic>
      <p:pic>
        <p:nvPicPr>
          <p:cNvPr id="13" name="图片 12">
            <a:extLst>
              <a:ext uri="{FF2B5EF4-FFF2-40B4-BE49-F238E27FC236}">
                <a16:creationId xmlns:a16="http://schemas.microsoft.com/office/drawing/2014/main" id="{61D9F251-B043-78EE-7B6D-1D008564386B}"/>
              </a:ext>
            </a:extLst>
          </p:cNvPr>
          <p:cNvPicPr>
            <a:picLocks noChangeAspect="1"/>
          </p:cNvPicPr>
          <p:nvPr/>
        </p:nvPicPr>
        <p:blipFill>
          <a:blip r:embed="rId6"/>
          <a:stretch>
            <a:fillRect/>
          </a:stretch>
        </p:blipFill>
        <p:spPr>
          <a:xfrm>
            <a:off x="1058861" y="3409953"/>
            <a:ext cx="1457325" cy="628650"/>
          </a:xfrm>
          <a:prstGeom prst="rect">
            <a:avLst/>
          </a:prstGeom>
        </p:spPr>
      </p:pic>
      <p:sp>
        <p:nvSpPr>
          <p:cNvPr id="15" name="文本框 14">
            <a:extLst>
              <a:ext uri="{FF2B5EF4-FFF2-40B4-BE49-F238E27FC236}">
                <a16:creationId xmlns:a16="http://schemas.microsoft.com/office/drawing/2014/main" id="{336952B9-96C9-B56D-6AC4-B905FAA241D2}"/>
              </a:ext>
            </a:extLst>
          </p:cNvPr>
          <p:cNvSpPr txBox="1"/>
          <p:nvPr/>
        </p:nvSpPr>
        <p:spPr>
          <a:xfrm>
            <a:off x="2422071" y="3570389"/>
            <a:ext cx="1088572" cy="306287"/>
          </a:xfrm>
          <a:prstGeom prst="rect">
            <a:avLst/>
          </a:prstGeom>
          <a:noFill/>
        </p:spPr>
        <p:txBody>
          <a:bodyPr wrap="square">
            <a:spAutoFit/>
          </a:bodyPr>
          <a:lstStyle/>
          <a:p>
            <a:r>
              <a:rPr lang="en-US" altLang="zh-CN" dirty="0"/>
              <a:t>(</a:t>
            </a:r>
            <a:r>
              <a:rPr lang="zh-CN" altLang="en-US" dirty="0"/>
              <a:t>Macro-F1</a:t>
            </a:r>
            <a:r>
              <a:rPr lang="en-US" altLang="zh-CN" dirty="0"/>
              <a:t>)</a:t>
            </a:r>
            <a:endParaRPr lang="zh-CN" altLang="en-US" dirty="0"/>
          </a:p>
        </p:txBody>
      </p:sp>
      <p:sp>
        <p:nvSpPr>
          <p:cNvPr id="18" name="文本框 17">
            <a:extLst>
              <a:ext uri="{FF2B5EF4-FFF2-40B4-BE49-F238E27FC236}">
                <a16:creationId xmlns:a16="http://schemas.microsoft.com/office/drawing/2014/main" id="{4B1C27F5-EADE-7E30-2207-D9B89CED01DD}"/>
              </a:ext>
            </a:extLst>
          </p:cNvPr>
          <p:cNvSpPr txBox="1"/>
          <p:nvPr/>
        </p:nvSpPr>
        <p:spPr>
          <a:xfrm>
            <a:off x="3905249" y="913612"/>
            <a:ext cx="4781551" cy="307777"/>
          </a:xfrm>
          <a:prstGeom prst="rect">
            <a:avLst/>
          </a:prstGeom>
          <a:noFill/>
        </p:spPr>
        <p:txBody>
          <a:bodyPr wrap="square" rtlCol="0">
            <a:spAutoFit/>
          </a:bodyPr>
          <a:lstStyle/>
          <a:p>
            <a:r>
              <a:rPr lang="en-US" altLang="zh-CN" dirty="0"/>
              <a:t>After many times test, we set main parameters as follows:</a:t>
            </a:r>
            <a:endParaRPr lang="zh-CN" altLang="en-US" dirty="0"/>
          </a:p>
        </p:txBody>
      </p:sp>
    </p:spTree>
    <p:extLst>
      <p:ext uri="{BB962C8B-B14F-4D97-AF65-F5344CB8AC3E}">
        <p14:creationId xmlns:p14="http://schemas.microsoft.com/office/powerpoint/2010/main" val="2639555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4</a:t>
            </a:r>
            <a:r>
              <a:rPr lang="en-US" altLang="zh-CN" dirty="0"/>
              <a:t>.3</a:t>
            </a:r>
            <a:r>
              <a:rPr lang="en" altLang="zh-CN" dirty="0"/>
              <a:t>. </a:t>
            </a:r>
            <a:r>
              <a:rPr lang="en-US" altLang="zh-CN" dirty="0"/>
              <a:t>Experiments on Intent Detection</a:t>
            </a:r>
            <a:endParaRPr dirty="0"/>
          </a:p>
        </p:txBody>
      </p:sp>
      <p:graphicFrame>
        <p:nvGraphicFramePr>
          <p:cNvPr id="2" name="表格 1">
            <a:extLst>
              <a:ext uri="{FF2B5EF4-FFF2-40B4-BE49-F238E27FC236}">
                <a16:creationId xmlns:a16="http://schemas.microsoft.com/office/drawing/2014/main" id="{28E71917-D680-F47C-810C-3F9779AE603E}"/>
              </a:ext>
            </a:extLst>
          </p:cNvPr>
          <p:cNvGraphicFramePr>
            <a:graphicFrameLocks noGrp="1"/>
          </p:cNvGraphicFramePr>
          <p:nvPr>
            <p:extLst>
              <p:ext uri="{D42A27DB-BD31-4B8C-83A1-F6EECF244321}">
                <p14:modId xmlns:p14="http://schemas.microsoft.com/office/powerpoint/2010/main" val="3196523097"/>
              </p:ext>
            </p:extLst>
          </p:nvPr>
        </p:nvGraphicFramePr>
        <p:xfrm>
          <a:off x="1857375" y="1040548"/>
          <a:ext cx="5429250" cy="1915160"/>
        </p:xfrm>
        <a:graphic>
          <a:graphicData uri="http://schemas.openxmlformats.org/drawingml/2006/table">
            <a:tbl>
              <a:tblPr>
                <a:tableStyleId>{139C9681-EF3F-49CC-9A27-C335189C09B4}</a:tableStyleId>
              </a:tblPr>
              <a:tblGrid>
                <a:gridCol w="1070769">
                  <a:extLst>
                    <a:ext uri="{9D8B030D-6E8A-4147-A177-3AD203B41FA5}">
                      <a16:colId xmlns:a16="http://schemas.microsoft.com/office/drawing/2014/main" val="2510703755"/>
                    </a:ext>
                  </a:extLst>
                </a:gridCol>
                <a:gridCol w="1221581">
                  <a:extLst>
                    <a:ext uri="{9D8B030D-6E8A-4147-A177-3AD203B41FA5}">
                      <a16:colId xmlns:a16="http://schemas.microsoft.com/office/drawing/2014/main" val="2621077036"/>
                    </a:ext>
                  </a:extLst>
                </a:gridCol>
                <a:gridCol w="784225">
                  <a:extLst>
                    <a:ext uri="{9D8B030D-6E8A-4147-A177-3AD203B41FA5}">
                      <a16:colId xmlns:a16="http://schemas.microsoft.com/office/drawing/2014/main" val="4276542812"/>
                    </a:ext>
                  </a:extLst>
                </a:gridCol>
                <a:gridCol w="784225">
                  <a:extLst>
                    <a:ext uri="{9D8B030D-6E8A-4147-A177-3AD203B41FA5}">
                      <a16:colId xmlns:a16="http://schemas.microsoft.com/office/drawing/2014/main" val="1690324379"/>
                    </a:ext>
                  </a:extLst>
                </a:gridCol>
                <a:gridCol w="784225">
                  <a:extLst>
                    <a:ext uri="{9D8B030D-6E8A-4147-A177-3AD203B41FA5}">
                      <a16:colId xmlns:a16="http://schemas.microsoft.com/office/drawing/2014/main" val="902829602"/>
                    </a:ext>
                  </a:extLst>
                </a:gridCol>
                <a:gridCol w="784225">
                  <a:extLst>
                    <a:ext uri="{9D8B030D-6E8A-4147-A177-3AD203B41FA5}">
                      <a16:colId xmlns:a16="http://schemas.microsoft.com/office/drawing/2014/main" val="1101756133"/>
                    </a:ext>
                  </a:extLst>
                </a:gridCol>
              </a:tblGrid>
              <a:tr h="323874">
                <a:tc>
                  <a:txBody>
                    <a:bodyPr/>
                    <a:lstStyle/>
                    <a:p>
                      <a:pPr algn="ctr" fontAlgn="ctr"/>
                      <a:r>
                        <a:rPr lang="en-US" sz="1600" b="1" u="none" strike="noStrike" dirty="0">
                          <a:effectLst/>
                        </a:rPr>
                        <a:t>Methods</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Modalities</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ACC</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F1</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P</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R</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extLst>
                  <a:ext uri="{0D108BD9-81ED-4DB2-BD59-A6C34878D82A}">
                    <a16:rowId xmlns:a16="http://schemas.microsoft.com/office/drawing/2014/main" val="4198891610"/>
                  </a:ext>
                </a:extLst>
              </a:tr>
              <a:tr h="271455">
                <a:tc>
                  <a:txBody>
                    <a:bodyPr/>
                    <a:lstStyle/>
                    <a:p>
                      <a:pPr algn="ctr" fontAlgn="ctr"/>
                      <a:r>
                        <a:rPr lang="en-US" sz="1050" u="none" strike="noStrike" dirty="0">
                          <a:effectLst/>
                        </a:rPr>
                        <a:t>ResNet-50</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Image</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17.3</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7.98</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8.1</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7.87</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2903307253"/>
                  </a:ext>
                </a:extLst>
              </a:tr>
              <a:tr h="262094">
                <a:tc>
                  <a:txBody>
                    <a:bodyPr/>
                    <a:lstStyle/>
                    <a:p>
                      <a:pPr algn="ctr" fontAlgn="ctr"/>
                      <a:r>
                        <a:rPr lang="en-US" sz="1050" u="none" strike="noStrike">
                          <a:effectLst/>
                        </a:rPr>
                        <a:t>Trans_TAV</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Text + Image</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69.44</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67.06</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66.7</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67.43</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639244358"/>
                  </a:ext>
                </a:extLst>
              </a:tr>
              <a:tr h="262094">
                <a:tc>
                  <a:txBody>
                    <a:bodyPr/>
                    <a:lstStyle/>
                    <a:p>
                      <a:pPr algn="ctr" fontAlgn="ctr"/>
                      <a:r>
                        <a:rPr lang="en-US" sz="1050" u="none" strike="noStrike">
                          <a:effectLst/>
                        </a:rPr>
                        <a:t>BERT</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Text</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69.89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67.2</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67.16</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67.25</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705996547"/>
                  </a:ext>
                </a:extLst>
              </a:tr>
              <a:tr h="262094">
                <a:tc>
                  <a:txBody>
                    <a:bodyPr/>
                    <a:lstStyle/>
                    <a:p>
                      <a:pPr algn="ctr" fontAlgn="ctr"/>
                      <a:r>
                        <a:rPr lang="en-US" sz="1050" u="none" strike="noStrike">
                          <a:effectLst/>
                        </a:rPr>
                        <a:t>MulT</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Text + Image</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71.24</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67.85</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68.32</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67.39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18194814"/>
                  </a:ext>
                </a:extLst>
              </a:tr>
              <a:tr h="262094">
                <a:tc>
                  <a:txBody>
                    <a:bodyPr/>
                    <a:lstStyle/>
                    <a:p>
                      <a:pPr algn="ctr" fontAlgn="ctr"/>
                      <a:r>
                        <a:rPr lang="en-US" sz="1050" u="none" strike="noStrike">
                          <a:effectLst/>
                        </a:rPr>
                        <a:t>MAG-BERT</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Text + Image</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71.69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68.59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69.36</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67.83</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034225536"/>
                  </a:ext>
                </a:extLst>
              </a:tr>
              <a:tr h="271455">
                <a:tc>
                  <a:txBody>
                    <a:bodyPr/>
                    <a:lstStyle/>
                    <a:p>
                      <a:pPr algn="ctr" fontAlgn="ctr"/>
                      <a:r>
                        <a:rPr lang="en-US" sz="1050" b="1" u="none" strike="noStrike" dirty="0">
                          <a:effectLst/>
                        </a:rPr>
                        <a:t>OURS</a:t>
                      </a:r>
                      <a:r>
                        <a:rPr lang="en-US" sz="1050" u="none" strike="noStrike" dirty="0">
                          <a:effectLst/>
                        </a:rPr>
                        <a:t>*</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Text + Image</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71.91</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68.59</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69.44</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67.77</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29673413"/>
                  </a:ext>
                </a:extLst>
              </a:tr>
            </a:tbl>
          </a:graphicData>
        </a:graphic>
      </p:graphicFrame>
      <p:sp>
        <p:nvSpPr>
          <p:cNvPr id="7" name="文本框 6">
            <a:extLst>
              <a:ext uri="{FF2B5EF4-FFF2-40B4-BE49-F238E27FC236}">
                <a16:creationId xmlns:a16="http://schemas.microsoft.com/office/drawing/2014/main" id="{D5C250DF-2F0F-EB0F-D674-8F32CF8EF2DA}"/>
              </a:ext>
            </a:extLst>
          </p:cNvPr>
          <p:cNvSpPr txBox="1"/>
          <p:nvPr/>
        </p:nvSpPr>
        <p:spPr>
          <a:xfrm>
            <a:off x="1857375" y="3192236"/>
            <a:ext cx="5429250" cy="1169551"/>
          </a:xfrm>
          <a:prstGeom prst="rect">
            <a:avLst/>
          </a:prstGeom>
          <a:noFill/>
        </p:spPr>
        <p:txBody>
          <a:bodyPr wrap="square">
            <a:spAutoFit/>
          </a:bodyPr>
          <a:lstStyle/>
          <a:p>
            <a:pPr algn="just"/>
            <a:r>
              <a:rPr lang="zh-CN" altLang="en-US" dirty="0"/>
              <a:t>The above table shows the overall comparative experimental results. from the perspective of overall metrics, the method proposed in this study shows excellent performance on the intent detection dataset compared with baseline models, which verifies the effectiveness of the method.</a:t>
            </a:r>
          </a:p>
        </p:txBody>
      </p:sp>
    </p:spTree>
    <p:extLst>
      <p:ext uri="{BB962C8B-B14F-4D97-AF65-F5344CB8AC3E}">
        <p14:creationId xmlns:p14="http://schemas.microsoft.com/office/powerpoint/2010/main" val="3930177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4</a:t>
            </a:r>
            <a:r>
              <a:rPr lang="en-US" altLang="zh-CN" dirty="0"/>
              <a:t>.4</a:t>
            </a:r>
            <a:r>
              <a:rPr lang="en" altLang="zh-CN" dirty="0"/>
              <a:t>. </a:t>
            </a:r>
            <a:r>
              <a:rPr lang="en-US" altLang="zh-CN" dirty="0"/>
              <a:t>Ablation Study</a:t>
            </a:r>
            <a:endParaRPr dirty="0"/>
          </a:p>
        </p:txBody>
      </p:sp>
      <p:graphicFrame>
        <p:nvGraphicFramePr>
          <p:cNvPr id="3" name="表格 2">
            <a:extLst>
              <a:ext uri="{FF2B5EF4-FFF2-40B4-BE49-F238E27FC236}">
                <a16:creationId xmlns:a16="http://schemas.microsoft.com/office/drawing/2014/main" id="{CF00E544-8F32-FE09-33A0-25C1C7B37778}"/>
              </a:ext>
            </a:extLst>
          </p:cNvPr>
          <p:cNvGraphicFramePr>
            <a:graphicFrameLocks noGrp="1"/>
          </p:cNvGraphicFramePr>
          <p:nvPr>
            <p:extLst>
              <p:ext uri="{D42A27DB-BD31-4B8C-83A1-F6EECF244321}">
                <p14:modId xmlns:p14="http://schemas.microsoft.com/office/powerpoint/2010/main" val="100107520"/>
              </p:ext>
            </p:extLst>
          </p:nvPr>
        </p:nvGraphicFramePr>
        <p:xfrm>
          <a:off x="1824263" y="1993229"/>
          <a:ext cx="5343978" cy="1658984"/>
        </p:xfrm>
        <a:graphic>
          <a:graphicData uri="http://schemas.openxmlformats.org/drawingml/2006/table">
            <a:tbl>
              <a:tblPr>
                <a:tableStyleId>{139C9681-EF3F-49CC-9A27-C335189C09B4}</a:tableStyleId>
              </a:tblPr>
              <a:tblGrid>
                <a:gridCol w="1231891">
                  <a:extLst>
                    <a:ext uri="{9D8B030D-6E8A-4147-A177-3AD203B41FA5}">
                      <a16:colId xmlns:a16="http://schemas.microsoft.com/office/drawing/2014/main" val="788068387"/>
                    </a:ext>
                  </a:extLst>
                </a:gridCol>
                <a:gridCol w="1405397">
                  <a:extLst>
                    <a:ext uri="{9D8B030D-6E8A-4147-A177-3AD203B41FA5}">
                      <a16:colId xmlns:a16="http://schemas.microsoft.com/office/drawing/2014/main" val="2327940456"/>
                    </a:ext>
                  </a:extLst>
                </a:gridCol>
                <a:gridCol w="902230">
                  <a:extLst>
                    <a:ext uri="{9D8B030D-6E8A-4147-A177-3AD203B41FA5}">
                      <a16:colId xmlns:a16="http://schemas.microsoft.com/office/drawing/2014/main" val="3471060090"/>
                    </a:ext>
                  </a:extLst>
                </a:gridCol>
                <a:gridCol w="902230">
                  <a:extLst>
                    <a:ext uri="{9D8B030D-6E8A-4147-A177-3AD203B41FA5}">
                      <a16:colId xmlns:a16="http://schemas.microsoft.com/office/drawing/2014/main" val="864224514"/>
                    </a:ext>
                  </a:extLst>
                </a:gridCol>
                <a:gridCol w="902230">
                  <a:extLst>
                    <a:ext uri="{9D8B030D-6E8A-4147-A177-3AD203B41FA5}">
                      <a16:colId xmlns:a16="http://schemas.microsoft.com/office/drawing/2014/main" val="1905184530"/>
                    </a:ext>
                  </a:extLst>
                </a:gridCol>
              </a:tblGrid>
              <a:tr h="356401">
                <a:tc>
                  <a:txBody>
                    <a:bodyPr/>
                    <a:lstStyle/>
                    <a:p>
                      <a:pPr algn="ctr" fontAlgn="ctr"/>
                      <a:r>
                        <a:rPr lang="en-US" sz="1600" b="1" u="none" strike="noStrike" dirty="0">
                          <a:effectLst/>
                        </a:rPr>
                        <a:t>Model</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ACC</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F1</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P</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R</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extLst>
                  <a:ext uri="{0D108BD9-81ED-4DB2-BD59-A6C34878D82A}">
                    <a16:rowId xmlns:a16="http://schemas.microsoft.com/office/drawing/2014/main" val="2111697464"/>
                  </a:ext>
                </a:extLst>
              </a:tr>
              <a:tr h="262326">
                <a:tc>
                  <a:txBody>
                    <a:bodyPr/>
                    <a:lstStyle/>
                    <a:p>
                      <a:pPr algn="ctr" fontAlgn="ctr"/>
                      <a:r>
                        <a:rPr lang="en-US" sz="1050" u="none" strike="noStrike" dirty="0">
                          <a:effectLst/>
                        </a:rPr>
                        <a:t>- Text</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16.63</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7.65</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7.86</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7.45</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1991238328"/>
                  </a:ext>
                </a:extLst>
              </a:tr>
              <a:tr h="253280">
                <a:tc>
                  <a:txBody>
                    <a:bodyPr/>
                    <a:lstStyle/>
                    <a:p>
                      <a:pPr algn="ctr" fontAlgn="ctr"/>
                      <a:r>
                        <a:rPr lang="en-US" sz="1050" u="none" strike="noStrike">
                          <a:effectLst/>
                        </a:rPr>
                        <a:t>- Vision</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68.99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66.78</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66.21</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67.36</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893386243"/>
                  </a:ext>
                </a:extLst>
              </a:tr>
              <a:tr h="253280">
                <a:tc>
                  <a:txBody>
                    <a:bodyPr/>
                    <a:lstStyle/>
                    <a:p>
                      <a:pPr algn="ctr" fontAlgn="ctr"/>
                      <a:r>
                        <a:rPr lang="en-US" sz="1050" u="none" strike="noStrike">
                          <a:effectLst/>
                        </a:rPr>
                        <a:t>- CLIP</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70.11</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67.14</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67.09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67.19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4180702635"/>
                  </a:ext>
                </a:extLst>
              </a:tr>
              <a:tr h="262326">
                <a:tc>
                  <a:txBody>
                    <a:bodyPr/>
                    <a:lstStyle/>
                    <a:p>
                      <a:pPr algn="ctr" fontAlgn="ctr"/>
                      <a:r>
                        <a:rPr lang="en-US" sz="1050" u="none" strike="noStrike">
                          <a:effectLst/>
                        </a:rPr>
                        <a:t>- CAF</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68.76</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66.69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66.08</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67.32</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1673870677"/>
                  </a:ext>
                </a:extLst>
              </a:tr>
              <a:tr h="271371">
                <a:tc>
                  <a:txBody>
                    <a:bodyPr/>
                    <a:lstStyle/>
                    <a:p>
                      <a:pPr algn="ctr" fontAlgn="ctr"/>
                      <a:r>
                        <a:rPr lang="en-US" sz="1050" b="1" u="none" strike="noStrike" dirty="0">
                          <a:effectLst/>
                        </a:rPr>
                        <a:t>OURS*</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71.91</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68.59</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69.44</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67.77</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668652274"/>
                  </a:ext>
                </a:extLst>
              </a:tr>
            </a:tbl>
          </a:graphicData>
        </a:graphic>
      </p:graphicFrame>
      <p:sp>
        <p:nvSpPr>
          <p:cNvPr id="5" name="文本框 4">
            <a:extLst>
              <a:ext uri="{FF2B5EF4-FFF2-40B4-BE49-F238E27FC236}">
                <a16:creationId xmlns:a16="http://schemas.microsoft.com/office/drawing/2014/main" id="{1C07AAE5-0533-9DB6-8DDD-C6FEDAA79056}"/>
              </a:ext>
            </a:extLst>
          </p:cNvPr>
          <p:cNvSpPr txBox="1"/>
          <p:nvPr/>
        </p:nvSpPr>
        <p:spPr>
          <a:xfrm>
            <a:off x="967467" y="873807"/>
            <a:ext cx="7209065" cy="738664"/>
          </a:xfrm>
          <a:prstGeom prst="rect">
            <a:avLst/>
          </a:prstGeom>
          <a:noFill/>
        </p:spPr>
        <p:txBody>
          <a:bodyPr wrap="square">
            <a:spAutoFit/>
          </a:bodyPr>
          <a:lstStyle/>
          <a:p>
            <a:pPr algn="just"/>
            <a:r>
              <a:rPr lang="zh-CN" altLang="en-US" dirty="0"/>
              <a:t>This part is to verify the improvement of model performance by each module in this study, ablation experimental studies are carried out on the same dataset for different types of data, feature representation module, and fusion module.</a:t>
            </a:r>
          </a:p>
        </p:txBody>
      </p:sp>
    </p:spTree>
    <p:extLst>
      <p:ext uri="{BB962C8B-B14F-4D97-AF65-F5344CB8AC3E}">
        <p14:creationId xmlns:p14="http://schemas.microsoft.com/office/powerpoint/2010/main" val="257808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4</a:t>
            </a:r>
            <a:r>
              <a:rPr lang="en-US" altLang="zh-CN" dirty="0"/>
              <a:t>.5</a:t>
            </a:r>
            <a:r>
              <a:rPr lang="en" altLang="zh-CN" dirty="0"/>
              <a:t>. </a:t>
            </a:r>
            <a:r>
              <a:rPr lang="en-US" altLang="zh-CN" dirty="0"/>
              <a:t>Influence of Encoders</a:t>
            </a:r>
            <a:endParaRPr dirty="0"/>
          </a:p>
        </p:txBody>
      </p:sp>
      <p:sp>
        <p:nvSpPr>
          <p:cNvPr id="5" name="文本框 4">
            <a:extLst>
              <a:ext uri="{FF2B5EF4-FFF2-40B4-BE49-F238E27FC236}">
                <a16:creationId xmlns:a16="http://schemas.microsoft.com/office/drawing/2014/main" id="{1C07AAE5-0533-9DB6-8DDD-C6FEDAA79056}"/>
              </a:ext>
            </a:extLst>
          </p:cNvPr>
          <p:cNvSpPr txBox="1"/>
          <p:nvPr/>
        </p:nvSpPr>
        <p:spPr>
          <a:xfrm>
            <a:off x="967467" y="873807"/>
            <a:ext cx="7209065" cy="738664"/>
          </a:xfrm>
          <a:prstGeom prst="rect">
            <a:avLst/>
          </a:prstGeom>
          <a:noFill/>
        </p:spPr>
        <p:txBody>
          <a:bodyPr wrap="square">
            <a:spAutoFit/>
          </a:bodyPr>
          <a:lstStyle/>
          <a:p>
            <a:pPr algn="just"/>
            <a:r>
              <a:rPr lang="en-US" altLang="zh-CN" dirty="0"/>
              <a:t>We further explore the impact of different image encoders of CLIP model on performance through comparative experiments. Excepting image encoders all other parameters remain the same in this experiment.</a:t>
            </a:r>
            <a:endParaRPr lang="zh-CN" altLang="en-US" dirty="0"/>
          </a:p>
        </p:txBody>
      </p:sp>
      <p:graphicFrame>
        <p:nvGraphicFramePr>
          <p:cNvPr id="2" name="表格 1">
            <a:extLst>
              <a:ext uri="{FF2B5EF4-FFF2-40B4-BE49-F238E27FC236}">
                <a16:creationId xmlns:a16="http://schemas.microsoft.com/office/drawing/2014/main" id="{86B6DFC1-266C-DEEF-C94B-E2E0657E1F82}"/>
              </a:ext>
            </a:extLst>
          </p:cNvPr>
          <p:cNvGraphicFramePr>
            <a:graphicFrameLocks noGrp="1"/>
          </p:cNvGraphicFramePr>
          <p:nvPr>
            <p:extLst>
              <p:ext uri="{D42A27DB-BD31-4B8C-83A1-F6EECF244321}">
                <p14:modId xmlns:p14="http://schemas.microsoft.com/office/powerpoint/2010/main" val="161831797"/>
              </p:ext>
            </p:extLst>
          </p:nvPr>
        </p:nvGraphicFramePr>
        <p:xfrm>
          <a:off x="1826078" y="1988028"/>
          <a:ext cx="5317670" cy="1422829"/>
        </p:xfrm>
        <a:graphic>
          <a:graphicData uri="http://schemas.openxmlformats.org/drawingml/2006/table">
            <a:tbl>
              <a:tblPr>
                <a:tableStyleId>{139C9681-EF3F-49CC-9A27-C335189C09B4}</a:tableStyleId>
              </a:tblPr>
              <a:tblGrid>
                <a:gridCol w="1839446">
                  <a:extLst>
                    <a:ext uri="{9D8B030D-6E8A-4147-A177-3AD203B41FA5}">
                      <a16:colId xmlns:a16="http://schemas.microsoft.com/office/drawing/2014/main" val="507310774"/>
                    </a:ext>
                  </a:extLst>
                </a:gridCol>
                <a:gridCol w="869556">
                  <a:extLst>
                    <a:ext uri="{9D8B030D-6E8A-4147-A177-3AD203B41FA5}">
                      <a16:colId xmlns:a16="http://schemas.microsoft.com/office/drawing/2014/main" val="3544857680"/>
                    </a:ext>
                  </a:extLst>
                </a:gridCol>
                <a:gridCol w="869556">
                  <a:extLst>
                    <a:ext uri="{9D8B030D-6E8A-4147-A177-3AD203B41FA5}">
                      <a16:colId xmlns:a16="http://schemas.microsoft.com/office/drawing/2014/main" val="47717354"/>
                    </a:ext>
                  </a:extLst>
                </a:gridCol>
                <a:gridCol w="869556">
                  <a:extLst>
                    <a:ext uri="{9D8B030D-6E8A-4147-A177-3AD203B41FA5}">
                      <a16:colId xmlns:a16="http://schemas.microsoft.com/office/drawing/2014/main" val="2585473059"/>
                    </a:ext>
                  </a:extLst>
                </a:gridCol>
                <a:gridCol w="869556">
                  <a:extLst>
                    <a:ext uri="{9D8B030D-6E8A-4147-A177-3AD203B41FA5}">
                      <a16:colId xmlns:a16="http://schemas.microsoft.com/office/drawing/2014/main" val="1245585304"/>
                    </a:ext>
                  </a:extLst>
                </a:gridCol>
              </a:tblGrid>
              <a:tr h="311853">
                <a:tc>
                  <a:txBody>
                    <a:bodyPr/>
                    <a:lstStyle/>
                    <a:p>
                      <a:pPr algn="ctr" fontAlgn="ctr"/>
                      <a:r>
                        <a:rPr lang="en-US" sz="1600" b="1" u="none" strike="noStrike" dirty="0">
                          <a:effectLst/>
                        </a:rPr>
                        <a:t>Encoder</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a:effectLst/>
                        </a:rPr>
                        <a:t>ACC</a:t>
                      </a:r>
                      <a:endParaRPr lang="zh-CN" sz="1600" b="1"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F1</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P</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R</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extLst>
                  <a:ext uri="{0D108BD9-81ED-4DB2-BD59-A6C34878D82A}">
                    <a16:rowId xmlns:a16="http://schemas.microsoft.com/office/drawing/2014/main" val="2929005737"/>
                  </a:ext>
                </a:extLst>
              </a:tr>
              <a:tr h="282617">
                <a:tc>
                  <a:txBody>
                    <a:bodyPr/>
                    <a:lstStyle/>
                    <a:p>
                      <a:pPr algn="ctr" fontAlgn="ctr"/>
                      <a:r>
                        <a:rPr lang="en-US" sz="1050" u="none" strike="noStrike" dirty="0">
                          <a:effectLst/>
                        </a:rPr>
                        <a:t>CLIP-RN50x16</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70.56</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67.92</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67.9</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67.95</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635880484"/>
                  </a:ext>
                </a:extLst>
              </a:tr>
              <a:tr h="272871">
                <a:tc>
                  <a:txBody>
                    <a:bodyPr/>
                    <a:lstStyle/>
                    <a:p>
                      <a:pPr algn="ctr" fontAlgn="ctr"/>
                      <a:r>
                        <a:rPr lang="en-US" sz="1050" u="none" strike="noStrike">
                          <a:effectLst/>
                        </a:rPr>
                        <a:t>CLIP-ViT32</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71.46</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68.25</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69.18</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67.34</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152576621"/>
                  </a:ext>
                </a:extLst>
              </a:tr>
              <a:tr h="272871">
                <a:tc>
                  <a:txBody>
                    <a:bodyPr/>
                    <a:lstStyle/>
                    <a:p>
                      <a:pPr algn="ctr" fontAlgn="ctr"/>
                      <a:r>
                        <a:rPr lang="en-US" sz="1050" u="none" strike="noStrike">
                          <a:effectLst/>
                        </a:rPr>
                        <a:t>CLIP-RN50x64</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71.69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68.53</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69.4</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67.69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756336264"/>
                  </a:ext>
                </a:extLst>
              </a:tr>
              <a:tr h="282617">
                <a:tc>
                  <a:txBody>
                    <a:bodyPr/>
                    <a:lstStyle/>
                    <a:p>
                      <a:pPr algn="ctr" fontAlgn="ctr"/>
                      <a:r>
                        <a:rPr lang="en-US" sz="1050" b="1" u="none" strike="noStrike" dirty="0">
                          <a:effectLst/>
                        </a:rPr>
                        <a:t>CLIP-ViT16</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71.91</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68.59</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69.44</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67.77</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1116827145"/>
                  </a:ext>
                </a:extLst>
              </a:tr>
            </a:tbl>
          </a:graphicData>
        </a:graphic>
      </p:graphicFrame>
    </p:spTree>
    <p:extLst>
      <p:ext uri="{BB962C8B-B14F-4D97-AF65-F5344CB8AC3E}">
        <p14:creationId xmlns:p14="http://schemas.microsoft.com/office/powerpoint/2010/main" val="3575742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US" dirty="0"/>
              <a:t>TABLE of CONTENTS</a:t>
            </a:r>
            <a:endParaRPr dirty="0"/>
          </a:p>
        </p:txBody>
      </p:sp>
      <p:grpSp>
        <p:nvGrpSpPr>
          <p:cNvPr id="326" name="Google Shape;326;p39"/>
          <p:cNvGrpSpPr/>
          <p:nvPr/>
        </p:nvGrpSpPr>
        <p:grpSpPr>
          <a:xfrm>
            <a:off x="3013894" y="685809"/>
            <a:ext cx="2653028" cy="590065"/>
            <a:chOff x="4267284" y="1600245"/>
            <a:chExt cx="3703277" cy="738781"/>
          </a:xfrm>
        </p:grpSpPr>
        <p:sp>
          <p:nvSpPr>
            <p:cNvPr id="327" name="Google Shape;327;p39"/>
            <p:cNvSpPr txBox="1"/>
            <p:nvPr/>
          </p:nvSpPr>
          <p:spPr>
            <a:xfrm>
              <a:off x="5351224" y="1723311"/>
              <a:ext cx="2619337"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000" dirty="0">
                  <a:solidFill>
                    <a:schemeClr val="accent6">
                      <a:lumMod val="75000"/>
                    </a:schemeClr>
                  </a:solidFill>
                </a:rPr>
                <a:t>Introduction</a:t>
              </a:r>
              <a:endParaRPr sz="2000" dirty="0">
                <a:solidFill>
                  <a:schemeClr val="accent6">
                    <a:lumMod val="75000"/>
                  </a:schemeClr>
                </a:solidFill>
              </a:endParaRPr>
            </a:p>
          </p:txBody>
        </p:sp>
        <p:grpSp>
          <p:nvGrpSpPr>
            <p:cNvPr id="328" name="Google Shape;328;p39"/>
            <p:cNvGrpSpPr/>
            <p:nvPr/>
          </p:nvGrpSpPr>
          <p:grpSpPr>
            <a:xfrm>
              <a:off x="4267284" y="1600245"/>
              <a:ext cx="738848" cy="738781"/>
              <a:chOff x="4267094" y="1268631"/>
              <a:chExt cx="1173706" cy="1173600"/>
            </a:xfrm>
          </p:grpSpPr>
          <p:sp>
            <p:nvSpPr>
              <p:cNvPr id="329" name="Google Shape;329;p39"/>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01</a:t>
                </a:r>
                <a:endParaRPr sz="1100" dirty="0"/>
              </a:p>
            </p:txBody>
          </p:sp>
          <p:sp>
            <p:nvSpPr>
              <p:cNvPr id="330" name="Google Shape;330;p39"/>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 name="Google Shape;336;p39">
            <a:extLst>
              <a:ext uri="{FF2B5EF4-FFF2-40B4-BE49-F238E27FC236}">
                <a16:creationId xmlns:a16="http://schemas.microsoft.com/office/drawing/2014/main" id="{AFF8E634-678A-5DEA-C0CB-5718A5D83644}"/>
              </a:ext>
            </a:extLst>
          </p:cNvPr>
          <p:cNvGrpSpPr/>
          <p:nvPr/>
        </p:nvGrpSpPr>
        <p:grpSpPr>
          <a:xfrm>
            <a:off x="3013894" y="1491069"/>
            <a:ext cx="3175544" cy="610200"/>
            <a:chOff x="4267284" y="1600245"/>
            <a:chExt cx="4432641" cy="738781"/>
          </a:xfrm>
        </p:grpSpPr>
        <p:sp>
          <p:nvSpPr>
            <p:cNvPr id="3" name="Google Shape;337;p39">
              <a:extLst>
                <a:ext uri="{FF2B5EF4-FFF2-40B4-BE49-F238E27FC236}">
                  <a16:creationId xmlns:a16="http://schemas.microsoft.com/office/drawing/2014/main" id="{D9B70151-F9F6-FC60-A8AD-638D87E5FEE3}"/>
                </a:ext>
              </a:extLst>
            </p:cNvPr>
            <p:cNvSpPr txBox="1"/>
            <p:nvPr/>
          </p:nvSpPr>
          <p:spPr>
            <a:xfrm>
              <a:off x="5351226" y="1723311"/>
              <a:ext cx="3348699"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Literature Review</a:t>
              </a:r>
              <a:endParaRPr sz="2000" dirty="0">
                <a:solidFill>
                  <a:srgbClr val="000000"/>
                </a:solidFill>
                <a:latin typeface="Arial"/>
                <a:ea typeface="Arial"/>
                <a:cs typeface="Arial"/>
                <a:sym typeface="Arial"/>
              </a:endParaRPr>
            </a:p>
          </p:txBody>
        </p:sp>
        <p:grpSp>
          <p:nvGrpSpPr>
            <p:cNvPr id="4" name="Google Shape;338;p39">
              <a:extLst>
                <a:ext uri="{FF2B5EF4-FFF2-40B4-BE49-F238E27FC236}">
                  <a16:creationId xmlns:a16="http://schemas.microsoft.com/office/drawing/2014/main" id="{D6D00895-E9BB-7337-E2CD-92415E2E7FD3}"/>
                </a:ext>
              </a:extLst>
            </p:cNvPr>
            <p:cNvGrpSpPr/>
            <p:nvPr/>
          </p:nvGrpSpPr>
          <p:grpSpPr>
            <a:xfrm>
              <a:off x="4267284" y="1600245"/>
              <a:ext cx="738848" cy="738781"/>
              <a:chOff x="4267094" y="1268631"/>
              <a:chExt cx="1173706" cy="1173600"/>
            </a:xfrm>
          </p:grpSpPr>
          <p:sp>
            <p:nvSpPr>
              <p:cNvPr id="5" name="Google Shape;339;p39">
                <a:extLst>
                  <a:ext uri="{FF2B5EF4-FFF2-40B4-BE49-F238E27FC236}">
                    <a16:creationId xmlns:a16="http://schemas.microsoft.com/office/drawing/2014/main" id="{F46B63C7-FC93-A183-83DD-0A92DEB5A9F2}"/>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02</a:t>
                </a:r>
                <a:endParaRPr sz="2400" b="1" dirty="0">
                  <a:solidFill>
                    <a:srgbClr val="FFFFFF"/>
                  </a:solidFill>
                  <a:latin typeface="Arial"/>
                  <a:ea typeface="Arial"/>
                  <a:cs typeface="Arial"/>
                  <a:sym typeface="Arial"/>
                </a:endParaRPr>
              </a:p>
            </p:txBody>
          </p:sp>
          <p:sp>
            <p:nvSpPr>
              <p:cNvPr id="6" name="Google Shape;340;p39">
                <a:extLst>
                  <a:ext uri="{FF2B5EF4-FFF2-40B4-BE49-F238E27FC236}">
                    <a16:creationId xmlns:a16="http://schemas.microsoft.com/office/drawing/2014/main" id="{B4A91D08-4DB5-E805-2396-7222A2F703D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7" name="Google Shape;326;p39">
            <a:extLst>
              <a:ext uri="{FF2B5EF4-FFF2-40B4-BE49-F238E27FC236}">
                <a16:creationId xmlns:a16="http://schemas.microsoft.com/office/drawing/2014/main" id="{7C68C85B-B9C7-5E22-5A3C-E70C2B1A241F}"/>
              </a:ext>
            </a:extLst>
          </p:cNvPr>
          <p:cNvGrpSpPr/>
          <p:nvPr/>
        </p:nvGrpSpPr>
        <p:grpSpPr>
          <a:xfrm>
            <a:off x="3013894" y="2316464"/>
            <a:ext cx="3389183" cy="590065"/>
            <a:chOff x="4267284" y="1600245"/>
            <a:chExt cx="4730852" cy="738781"/>
          </a:xfrm>
        </p:grpSpPr>
        <p:sp>
          <p:nvSpPr>
            <p:cNvPr id="8" name="Google Shape;327;p39">
              <a:extLst>
                <a:ext uri="{FF2B5EF4-FFF2-40B4-BE49-F238E27FC236}">
                  <a16:creationId xmlns:a16="http://schemas.microsoft.com/office/drawing/2014/main" id="{87052CA2-97FD-D94A-8AE6-848795AC8D6A}"/>
                </a:ext>
              </a:extLst>
            </p:cNvPr>
            <p:cNvSpPr txBox="1"/>
            <p:nvPr/>
          </p:nvSpPr>
          <p:spPr>
            <a:xfrm>
              <a:off x="5351224" y="1723312"/>
              <a:ext cx="3646912"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t>Research Methodology</a:t>
              </a:r>
              <a:endParaRPr sz="2000" dirty="0"/>
            </a:p>
          </p:txBody>
        </p:sp>
        <p:grpSp>
          <p:nvGrpSpPr>
            <p:cNvPr id="9" name="Google Shape;328;p39">
              <a:extLst>
                <a:ext uri="{FF2B5EF4-FFF2-40B4-BE49-F238E27FC236}">
                  <a16:creationId xmlns:a16="http://schemas.microsoft.com/office/drawing/2014/main" id="{2D6804BD-C128-4343-D997-D4D8935F4E64}"/>
                </a:ext>
              </a:extLst>
            </p:cNvPr>
            <p:cNvGrpSpPr/>
            <p:nvPr/>
          </p:nvGrpSpPr>
          <p:grpSpPr>
            <a:xfrm>
              <a:off x="4267284" y="1600245"/>
              <a:ext cx="738848" cy="738781"/>
              <a:chOff x="4267094" y="1268631"/>
              <a:chExt cx="1173706" cy="1173600"/>
            </a:xfrm>
          </p:grpSpPr>
          <p:sp>
            <p:nvSpPr>
              <p:cNvPr id="10" name="Google Shape;329;p39">
                <a:extLst>
                  <a:ext uri="{FF2B5EF4-FFF2-40B4-BE49-F238E27FC236}">
                    <a16:creationId xmlns:a16="http://schemas.microsoft.com/office/drawing/2014/main" id="{5356AFD3-4B77-8EA4-BC20-74359C374D7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03</a:t>
                </a:r>
                <a:endParaRPr sz="1100" dirty="0"/>
              </a:p>
            </p:txBody>
          </p:sp>
          <p:sp>
            <p:nvSpPr>
              <p:cNvPr id="11" name="Google Shape;330;p39">
                <a:extLst>
                  <a:ext uri="{FF2B5EF4-FFF2-40B4-BE49-F238E27FC236}">
                    <a16:creationId xmlns:a16="http://schemas.microsoft.com/office/drawing/2014/main" id="{8FB0A3A1-A3CF-A40F-EBC7-D130976C9A7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7" name="Google Shape;336;p39">
            <a:extLst>
              <a:ext uri="{FF2B5EF4-FFF2-40B4-BE49-F238E27FC236}">
                <a16:creationId xmlns:a16="http://schemas.microsoft.com/office/drawing/2014/main" id="{E703CF37-CA75-095E-647B-B9FBF111154E}"/>
              </a:ext>
            </a:extLst>
          </p:cNvPr>
          <p:cNvGrpSpPr/>
          <p:nvPr/>
        </p:nvGrpSpPr>
        <p:grpSpPr>
          <a:xfrm>
            <a:off x="3013894" y="3121724"/>
            <a:ext cx="3175543" cy="590065"/>
            <a:chOff x="4267284" y="1600245"/>
            <a:chExt cx="4432640" cy="738781"/>
          </a:xfrm>
        </p:grpSpPr>
        <p:sp>
          <p:nvSpPr>
            <p:cNvPr id="18" name="Google Shape;337;p39">
              <a:extLst>
                <a:ext uri="{FF2B5EF4-FFF2-40B4-BE49-F238E27FC236}">
                  <a16:creationId xmlns:a16="http://schemas.microsoft.com/office/drawing/2014/main" id="{24182319-F846-ED6E-EA7A-DC035DC96A1F}"/>
                </a:ext>
              </a:extLst>
            </p:cNvPr>
            <p:cNvSpPr txBox="1"/>
            <p:nvPr/>
          </p:nvSpPr>
          <p:spPr>
            <a:xfrm>
              <a:off x="5351226" y="1723312"/>
              <a:ext cx="3348698"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Experiments Results</a:t>
              </a:r>
              <a:endParaRPr sz="2000" dirty="0">
                <a:solidFill>
                  <a:srgbClr val="000000"/>
                </a:solidFill>
                <a:latin typeface="Arial"/>
                <a:ea typeface="Arial"/>
                <a:cs typeface="Arial"/>
                <a:sym typeface="Arial"/>
              </a:endParaRPr>
            </a:p>
          </p:txBody>
        </p:sp>
        <p:grpSp>
          <p:nvGrpSpPr>
            <p:cNvPr id="19" name="Google Shape;338;p39">
              <a:extLst>
                <a:ext uri="{FF2B5EF4-FFF2-40B4-BE49-F238E27FC236}">
                  <a16:creationId xmlns:a16="http://schemas.microsoft.com/office/drawing/2014/main" id="{35CAEFCC-CB39-A5A3-A901-CAA22B5EA2BB}"/>
                </a:ext>
              </a:extLst>
            </p:cNvPr>
            <p:cNvGrpSpPr/>
            <p:nvPr/>
          </p:nvGrpSpPr>
          <p:grpSpPr>
            <a:xfrm>
              <a:off x="4267284" y="1600245"/>
              <a:ext cx="738848" cy="738781"/>
              <a:chOff x="4267094" y="1268631"/>
              <a:chExt cx="1173706" cy="1173600"/>
            </a:xfrm>
          </p:grpSpPr>
          <p:sp>
            <p:nvSpPr>
              <p:cNvPr id="20" name="Google Shape;339;p39">
                <a:extLst>
                  <a:ext uri="{FF2B5EF4-FFF2-40B4-BE49-F238E27FC236}">
                    <a16:creationId xmlns:a16="http://schemas.microsoft.com/office/drawing/2014/main" id="{34890EAE-BE6D-3467-B848-88768C215816}"/>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04</a:t>
                </a:r>
                <a:endParaRPr sz="2400" b="1" dirty="0">
                  <a:solidFill>
                    <a:srgbClr val="FFFFFF"/>
                  </a:solidFill>
                  <a:latin typeface="Arial"/>
                  <a:ea typeface="Arial"/>
                  <a:cs typeface="Arial"/>
                  <a:sym typeface="Arial"/>
                </a:endParaRPr>
              </a:p>
            </p:txBody>
          </p:sp>
          <p:sp>
            <p:nvSpPr>
              <p:cNvPr id="21" name="Google Shape;340;p39">
                <a:extLst>
                  <a:ext uri="{FF2B5EF4-FFF2-40B4-BE49-F238E27FC236}">
                    <a16:creationId xmlns:a16="http://schemas.microsoft.com/office/drawing/2014/main" id="{5EE1D789-626B-549A-57D6-A4A1700E64BC}"/>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2" name="Google Shape;336;p39">
            <a:extLst>
              <a:ext uri="{FF2B5EF4-FFF2-40B4-BE49-F238E27FC236}">
                <a16:creationId xmlns:a16="http://schemas.microsoft.com/office/drawing/2014/main" id="{66A8FAD0-4078-7EF1-31D8-AC656E63682B}"/>
              </a:ext>
            </a:extLst>
          </p:cNvPr>
          <p:cNvGrpSpPr/>
          <p:nvPr/>
        </p:nvGrpSpPr>
        <p:grpSpPr>
          <a:xfrm>
            <a:off x="3013894" y="3926985"/>
            <a:ext cx="4023720" cy="610200"/>
            <a:chOff x="4267284" y="1600245"/>
            <a:chExt cx="5616583" cy="738781"/>
          </a:xfrm>
        </p:grpSpPr>
        <p:sp>
          <p:nvSpPr>
            <p:cNvPr id="23" name="Google Shape;337;p39">
              <a:extLst>
                <a:ext uri="{FF2B5EF4-FFF2-40B4-BE49-F238E27FC236}">
                  <a16:creationId xmlns:a16="http://schemas.microsoft.com/office/drawing/2014/main" id="{4B03BF9E-4C4C-D4B9-FC70-E3A9A3DF11F5}"/>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Conclusion and Future Work</a:t>
              </a:r>
              <a:endParaRPr sz="2000" dirty="0">
                <a:solidFill>
                  <a:srgbClr val="000000"/>
                </a:solidFill>
                <a:latin typeface="Arial"/>
                <a:ea typeface="Arial"/>
                <a:cs typeface="Arial"/>
                <a:sym typeface="Arial"/>
              </a:endParaRPr>
            </a:p>
          </p:txBody>
        </p:sp>
        <p:grpSp>
          <p:nvGrpSpPr>
            <p:cNvPr id="24" name="Google Shape;338;p39">
              <a:extLst>
                <a:ext uri="{FF2B5EF4-FFF2-40B4-BE49-F238E27FC236}">
                  <a16:creationId xmlns:a16="http://schemas.microsoft.com/office/drawing/2014/main" id="{AA9B4648-1AFE-7195-BBBA-CFA7B0111481}"/>
                </a:ext>
              </a:extLst>
            </p:cNvPr>
            <p:cNvGrpSpPr/>
            <p:nvPr/>
          </p:nvGrpSpPr>
          <p:grpSpPr>
            <a:xfrm>
              <a:off x="4267284" y="1600245"/>
              <a:ext cx="738848" cy="738781"/>
              <a:chOff x="4267094" y="1268631"/>
              <a:chExt cx="1173706" cy="1173600"/>
            </a:xfrm>
          </p:grpSpPr>
          <p:sp>
            <p:nvSpPr>
              <p:cNvPr id="25" name="Google Shape;339;p39">
                <a:extLst>
                  <a:ext uri="{FF2B5EF4-FFF2-40B4-BE49-F238E27FC236}">
                    <a16:creationId xmlns:a16="http://schemas.microsoft.com/office/drawing/2014/main" id="{B0648115-E06E-9F42-BE3F-831E65182217}"/>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05</a:t>
                </a:r>
                <a:endParaRPr sz="2400" b="1" dirty="0">
                  <a:solidFill>
                    <a:srgbClr val="FFFFFF"/>
                  </a:solidFill>
                  <a:latin typeface="Arial"/>
                  <a:ea typeface="Arial"/>
                  <a:cs typeface="Arial"/>
                  <a:sym typeface="Arial"/>
                </a:endParaRPr>
              </a:p>
            </p:txBody>
          </p:sp>
          <p:sp>
            <p:nvSpPr>
              <p:cNvPr id="26" name="Google Shape;340;p39">
                <a:extLst>
                  <a:ext uri="{FF2B5EF4-FFF2-40B4-BE49-F238E27FC236}">
                    <a16:creationId xmlns:a16="http://schemas.microsoft.com/office/drawing/2014/main" id="{858E1605-28EA-6405-0058-CF96B52AB24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4</a:t>
            </a:r>
            <a:r>
              <a:rPr lang="en-US" altLang="zh-CN" dirty="0"/>
              <a:t>.6</a:t>
            </a:r>
            <a:r>
              <a:rPr lang="en" altLang="zh-CN" dirty="0"/>
              <a:t>. </a:t>
            </a:r>
            <a:r>
              <a:rPr lang="en-US" altLang="zh-CN" dirty="0"/>
              <a:t>Error Analysis</a:t>
            </a:r>
            <a:endParaRPr dirty="0"/>
          </a:p>
        </p:txBody>
      </p:sp>
      <p:sp>
        <p:nvSpPr>
          <p:cNvPr id="5" name="文本框 4">
            <a:extLst>
              <a:ext uri="{FF2B5EF4-FFF2-40B4-BE49-F238E27FC236}">
                <a16:creationId xmlns:a16="http://schemas.microsoft.com/office/drawing/2014/main" id="{1C07AAE5-0533-9DB6-8DDD-C6FEDAA79056}"/>
              </a:ext>
            </a:extLst>
          </p:cNvPr>
          <p:cNvSpPr txBox="1"/>
          <p:nvPr/>
        </p:nvSpPr>
        <p:spPr>
          <a:xfrm>
            <a:off x="902154" y="1663809"/>
            <a:ext cx="3163662" cy="1815882"/>
          </a:xfrm>
          <a:prstGeom prst="rect">
            <a:avLst/>
          </a:prstGeom>
          <a:noFill/>
        </p:spPr>
        <p:txBody>
          <a:bodyPr wrap="square">
            <a:spAutoFit/>
          </a:bodyPr>
          <a:lstStyle/>
          <a:p>
            <a:pPr algn="just"/>
            <a:r>
              <a:rPr lang="en-US" altLang="zh-CN" dirty="0"/>
              <a:t>We use the confusion matrix to visually show the prediction effect of each intention to further analyze the cases of incorrect prediction in the test data. The diagonal line is that the predicted label is equal to the true label, and the darker color means higher accuracy.</a:t>
            </a:r>
            <a:endParaRPr lang="zh-CN" altLang="en-US" dirty="0"/>
          </a:p>
        </p:txBody>
      </p:sp>
      <p:pic>
        <p:nvPicPr>
          <p:cNvPr id="3" name="图片 2" descr="图表&#10;&#10;描述已自动生成">
            <a:extLst>
              <a:ext uri="{FF2B5EF4-FFF2-40B4-BE49-F238E27FC236}">
                <a16:creationId xmlns:a16="http://schemas.microsoft.com/office/drawing/2014/main" id="{5B5C54F7-228D-FA36-865C-CE2E06CD593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7071" y="610188"/>
            <a:ext cx="4891335" cy="4076112"/>
          </a:xfrm>
          <a:prstGeom prst="rect">
            <a:avLst/>
          </a:prstGeom>
          <a:noFill/>
          <a:ln>
            <a:noFill/>
          </a:ln>
        </p:spPr>
      </p:pic>
    </p:spTree>
    <p:extLst>
      <p:ext uri="{BB962C8B-B14F-4D97-AF65-F5344CB8AC3E}">
        <p14:creationId xmlns:p14="http://schemas.microsoft.com/office/powerpoint/2010/main" val="2129500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US" dirty="0"/>
              <a:t>TABLE of CONTENTS</a:t>
            </a:r>
            <a:endParaRPr dirty="0"/>
          </a:p>
        </p:txBody>
      </p:sp>
      <p:grpSp>
        <p:nvGrpSpPr>
          <p:cNvPr id="326" name="Google Shape;326;p39"/>
          <p:cNvGrpSpPr/>
          <p:nvPr/>
        </p:nvGrpSpPr>
        <p:grpSpPr>
          <a:xfrm>
            <a:off x="3013894" y="685809"/>
            <a:ext cx="2653028" cy="590065"/>
            <a:chOff x="4267284" y="1600245"/>
            <a:chExt cx="3703277" cy="738781"/>
          </a:xfrm>
        </p:grpSpPr>
        <p:sp>
          <p:nvSpPr>
            <p:cNvPr id="327" name="Google Shape;327;p39"/>
            <p:cNvSpPr txBox="1"/>
            <p:nvPr/>
          </p:nvSpPr>
          <p:spPr>
            <a:xfrm>
              <a:off x="5351224" y="1723311"/>
              <a:ext cx="2619337"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000" dirty="0">
                  <a:solidFill>
                    <a:schemeClr val="tx1">
                      <a:lumMod val="95000"/>
                      <a:lumOff val="5000"/>
                    </a:schemeClr>
                  </a:solidFill>
                </a:rPr>
                <a:t>Introduction</a:t>
              </a:r>
              <a:endParaRPr sz="2000" dirty="0">
                <a:solidFill>
                  <a:schemeClr val="tx1">
                    <a:lumMod val="95000"/>
                    <a:lumOff val="5000"/>
                  </a:schemeClr>
                </a:solidFill>
              </a:endParaRPr>
            </a:p>
          </p:txBody>
        </p:sp>
        <p:grpSp>
          <p:nvGrpSpPr>
            <p:cNvPr id="328" name="Google Shape;328;p39"/>
            <p:cNvGrpSpPr/>
            <p:nvPr/>
          </p:nvGrpSpPr>
          <p:grpSpPr>
            <a:xfrm>
              <a:off x="4267284" y="1600245"/>
              <a:ext cx="738848" cy="738781"/>
              <a:chOff x="4267094" y="1268631"/>
              <a:chExt cx="1173706" cy="1173600"/>
            </a:xfrm>
          </p:grpSpPr>
          <p:sp>
            <p:nvSpPr>
              <p:cNvPr id="329" name="Google Shape;329;p39"/>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01</a:t>
                </a:r>
                <a:endParaRPr sz="1100" dirty="0"/>
              </a:p>
            </p:txBody>
          </p:sp>
          <p:sp>
            <p:nvSpPr>
              <p:cNvPr id="330" name="Google Shape;330;p39"/>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 name="Google Shape;336;p39">
            <a:extLst>
              <a:ext uri="{FF2B5EF4-FFF2-40B4-BE49-F238E27FC236}">
                <a16:creationId xmlns:a16="http://schemas.microsoft.com/office/drawing/2014/main" id="{AFF8E634-678A-5DEA-C0CB-5718A5D83644}"/>
              </a:ext>
            </a:extLst>
          </p:cNvPr>
          <p:cNvGrpSpPr/>
          <p:nvPr/>
        </p:nvGrpSpPr>
        <p:grpSpPr>
          <a:xfrm>
            <a:off x="3013894" y="1491069"/>
            <a:ext cx="3175544" cy="610200"/>
            <a:chOff x="4267284" y="1600245"/>
            <a:chExt cx="4432641" cy="738781"/>
          </a:xfrm>
        </p:grpSpPr>
        <p:sp>
          <p:nvSpPr>
            <p:cNvPr id="3" name="Google Shape;337;p39">
              <a:extLst>
                <a:ext uri="{FF2B5EF4-FFF2-40B4-BE49-F238E27FC236}">
                  <a16:creationId xmlns:a16="http://schemas.microsoft.com/office/drawing/2014/main" id="{D9B70151-F9F6-FC60-A8AD-638D87E5FEE3}"/>
                </a:ext>
              </a:extLst>
            </p:cNvPr>
            <p:cNvSpPr txBox="1"/>
            <p:nvPr/>
          </p:nvSpPr>
          <p:spPr>
            <a:xfrm>
              <a:off x="5351226" y="1723311"/>
              <a:ext cx="3348699"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chemeClr val="tx1">
                      <a:lumMod val="95000"/>
                      <a:lumOff val="5000"/>
                    </a:schemeClr>
                  </a:solidFill>
                  <a:latin typeface="Arial"/>
                  <a:ea typeface="Arial"/>
                  <a:cs typeface="Arial"/>
                  <a:sym typeface="Arial"/>
                </a:rPr>
                <a:t>Literature Review</a:t>
              </a:r>
              <a:endParaRPr sz="2000" dirty="0">
                <a:solidFill>
                  <a:schemeClr val="tx1">
                    <a:lumMod val="95000"/>
                    <a:lumOff val="5000"/>
                  </a:schemeClr>
                </a:solidFill>
                <a:latin typeface="Arial"/>
                <a:ea typeface="Arial"/>
                <a:cs typeface="Arial"/>
                <a:sym typeface="Arial"/>
              </a:endParaRPr>
            </a:p>
          </p:txBody>
        </p:sp>
        <p:grpSp>
          <p:nvGrpSpPr>
            <p:cNvPr id="4" name="Google Shape;338;p39">
              <a:extLst>
                <a:ext uri="{FF2B5EF4-FFF2-40B4-BE49-F238E27FC236}">
                  <a16:creationId xmlns:a16="http://schemas.microsoft.com/office/drawing/2014/main" id="{D6D00895-E9BB-7337-E2CD-92415E2E7FD3}"/>
                </a:ext>
              </a:extLst>
            </p:cNvPr>
            <p:cNvGrpSpPr/>
            <p:nvPr/>
          </p:nvGrpSpPr>
          <p:grpSpPr>
            <a:xfrm>
              <a:off x="4267284" y="1600245"/>
              <a:ext cx="738848" cy="738781"/>
              <a:chOff x="4267094" y="1268631"/>
              <a:chExt cx="1173706" cy="1173600"/>
            </a:xfrm>
          </p:grpSpPr>
          <p:sp>
            <p:nvSpPr>
              <p:cNvPr id="5" name="Google Shape;339;p39">
                <a:extLst>
                  <a:ext uri="{FF2B5EF4-FFF2-40B4-BE49-F238E27FC236}">
                    <a16:creationId xmlns:a16="http://schemas.microsoft.com/office/drawing/2014/main" id="{F46B63C7-FC93-A183-83DD-0A92DEB5A9F2}"/>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02</a:t>
                </a:r>
                <a:endParaRPr sz="2400" b="1" dirty="0">
                  <a:solidFill>
                    <a:srgbClr val="FFFFFF"/>
                  </a:solidFill>
                  <a:latin typeface="Arial"/>
                  <a:ea typeface="Arial"/>
                  <a:cs typeface="Arial"/>
                  <a:sym typeface="Arial"/>
                </a:endParaRPr>
              </a:p>
            </p:txBody>
          </p:sp>
          <p:sp>
            <p:nvSpPr>
              <p:cNvPr id="6" name="Google Shape;340;p39">
                <a:extLst>
                  <a:ext uri="{FF2B5EF4-FFF2-40B4-BE49-F238E27FC236}">
                    <a16:creationId xmlns:a16="http://schemas.microsoft.com/office/drawing/2014/main" id="{B4A91D08-4DB5-E805-2396-7222A2F703D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7" name="Google Shape;326;p39">
            <a:extLst>
              <a:ext uri="{FF2B5EF4-FFF2-40B4-BE49-F238E27FC236}">
                <a16:creationId xmlns:a16="http://schemas.microsoft.com/office/drawing/2014/main" id="{7C68C85B-B9C7-5E22-5A3C-E70C2B1A241F}"/>
              </a:ext>
            </a:extLst>
          </p:cNvPr>
          <p:cNvGrpSpPr/>
          <p:nvPr/>
        </p:nvGrpSpPr>
        <p:grpSpPr>
          <a:xfrm>
            <a:off x="3013894" y="2316464"/>
            <a:ext cx="3389183" cy="590065"/>
            <a:chOff x="4267284" y="1600245"/>
            <a:chExt cx="4730852" cy="738781"/>
          </a:xfrm>
        </p:grpSpPr>
        <p:sp>
          <p:nvSpPr>
            <p:cNvPr id="8" name="Google Shape;327;p39">
              <a:extLst>
                <a:ext uri="{FF2B5EF4-FFF2-40B4-BE49-F238E27FC236}">
                  <a16:creationId xmlns:a16="http://schemas.microsoft.com/office/drawing/2014/main" id="{87052CA2-97FD-D94A-8AE6-848795AC8D6A}"/>
                </a:ext>
              </a:extLst>
            </p:cNvPr>
            <p:cNvSpPr txBox="1"/>
            <p:nvPr/>
          </p:nvSpPr>
          <p:spPr>
            <a:xfrm>
              <a:off x="5351224" y="1723312"/>
              <a:ext cx="3646912"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t>Research Methodology</a:t>
              </a:r>
              <a:endParaRPr sz="2000" dirty="0"/>
            </a:p>
          </p:txBody>
        </p:sp>
        <p:grpSp>
          <p:nvGrpSpPr>
            <p:cNvPr id="9" name="Google Shape;328;p39">
              <a:extLst>
                <a:ext uri="{FF2B5EF4-FFF2-40B4-BE49-F238E27FC236}">
                  <a16:creationId xmlns:a16="http://schemas.microsoft.com/office/drawing/2014/main" id="{2D6804BD-C128-4343-D997-D4D8935F4E64}"/>
                </a:ext>
              </a:extLst>
            </p:cNvPr>
            <p:cNvGrpSpPr/>
            <p:nvPr/>
          </p:nvGrpSpPr>
          <p:grpSpPr>
            <a:xfrm>
              <a:off x="4267284" y="1600245"/>
              <a:ext cx="738848" cy="738781"/>
              <a:chOff x="4267094" y="1268631"/>
              <a:chExt cx="1173706" cy="1173600"/>
            </a:xfrm>
          </p:grpSpPr>
          <p:sp>
            <p:nvSpPr>
              <p:cNvPr id="10" name="Google Shape;329;p39">
                <a:extLst>
                  <a:ext uri="{FF2B5EF4-FFF2-40B4-BE49-F238E27FC236}">
                    <a16:creationId xmlns:a16="http://schemas.microsoft.com/office/drawing/2014/main" id="{5356AFD3-4B77-8EA4-BC20-74359C374D7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03</a:t>
                </a:r>
                <a:endParaRPr sz="1100" dirty="0"/>
              </a:p>
            </p:txBody>
          </p:sp>
          <p:sp>
            <p:nvSpPr>
              <p:cNvPr id="11" name="Google Shape;330;p39">
                <a:extLst>
                  <a:ext uri="{FF2B5EF4-FFF2-40B4-BE49-F238E27FC236}">
                    <a16:creationId xmlns:a16="http://schemas.microsoft.com/office/drawing/2014/main" id="{8FB0A3A1-A3CF-A40F-EBC7-D130976C9A7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7" name="Google Shape;336;p39">
            <a:extLst>
              <a:ext uri="{FF2B5EF4-FFF2-40B4-BE49-F238E27FC236}">
                <a16:creationId xmlns:a16="http://schemas.microsoft.com/office/drawing/2014/main" id="{E703CF37-CA75-095E-647B-B9FBF111154E}"/>
              </a:ext>
            </a:extLst>
          </p:cNvPr>
          <p:cNvGrpSpPr/>
          <p:nvPr/>
        </p:nvGrpSpPr>
        <p:grpSpPr>
          <a:xfrm>
            <a:off x="3013894" y="3121724"/>
            <a:ext cx="3175543" cy="590065"/>
            <a:chOff x="4267284" y="1600245"/>
            <a:chExt cx="4432640" cy="738781"/>
          </a:xfrm>
        </p:grpSpPr>
        <p:sp>
          <p:nvSpPr>
            <p:cNvPr id="18" name="Google Shape;337;p39">
              <a:extLst>
                <a:ext uri="{FF2B5EF4-FFF2-40B4-BE49-F238E27FC236}">
                  <a16:creationId xmlns:a16="http://schemas.microsoft.com/office/drawing/2014/main" id="{24182319-F846-ED6E-EA7A-DC035DC96A1F}"/>
                </a:ext>
              </a:extLst>
            </p:cNvPr>
            <p:cNvSpPr txBox="1"/>
            <p:nvPr/>
          </p:nvSpPr>
          <p:spPr>
            <a:xfrm>
              <a:off x="5351226" y="1723312"/>
              <a:ext cx="3348698"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Experiments Results</a:t>
              </a:r>
              <a:endParaRPr sz="2000" dirty="0">
                <a:solidFill>
                  <a:srgbClr val="000000"/>
                </a:solidFill>
                <a:latin typeface="Arial"/>
                <a:ea typeface="Arial"/>
                <a:cs typeface="Arial"/>
                <a:sym typeface="Arial"/>
              </a:endParaRPr>
            </a:p>
          </p:txBody>
        </p:sp>
        <p:grpSp>
          <p:nvGrpSpPr>
            <p:cNvPr id="19" name="Google Shape;338;p39">
              <a:extLst>
                <a:ext uri="{FF2B5EF4-FFF2-40B4-BE49-F238E27FC236}">
                  <a16:creationId xmlns:a16="http://schemas.microsoft.com/office/drawing/2014/main" id="{35CAEFCC-CB39-A5A3-A901-CAA22B5EA2BB}"/>
                </a:ext>
              </a:extLst>
            </p:cNvPr>
            <p:cNvGrpSpPr/>
            <p:nvPr/>
          </p:nvGrpSpPr>
          <p:grpSpPr>
            <a:xfrm>
              <a:off x="4267284" y="1600245"/>
              <a:ext cx="738848" cy="738781"/>
              <a:chOff x="4267094" y="1268631"/>
              <a:chExt cx="1173706" cy="1173600"/>
            </a:xfrm>
          </p:grpSpPr>
          <p:sp>
            <p:nvSpPr>
              <p:cNvPr id="20" name="Google Shape;339;p39">
                <a:extLst>
                  <a:ext uri="{FF2B5EF4-FFF2-40B4-BE49-F238E27FC236}">
                    <a16:creationId xmlns:a16="http://schemas.microsoft.com/office/drawing/2014/main" id="{34890EAE-BE6D-3467-B848-88768C215816}"/>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04</a:t>
                </a:r>
                <a:endParaRPr sz="2400" b="1" dirty="0">
                  <a:solidFill>
                    <a:srgbClr val="FFFFFF"/>
                  </a:solidFill>
                  <a:latin typeface="Arial"/>
                  <a:ea typeface="Arial"/>
                  <a:cs typeface="Arial"/>
                  <a:sym typeface="Arial"/>
                </a:endParaRPr>
              </a:p>
            </p:txBody>
          </p:sp>
          <p:sp>
            <p:nvSpPr>
              <p:cNvPr id="21" name="Google Shape;340;p39">
                <a:extLst>
                  <a:ext uri="{FF2B5EF4-FFF2-40B4-BE49-F238E27FC236}">
                    <a16:creationId xmlns:a16="http://schemas.microsoft.com/office/drawing/2014/main" id="{5EE1D789-626B-549A-57D6-A4A1700E64BC}"/>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2" name="Google Shape;336;p39">
            <a:extLst>
              <a:ext uri="{FF2B5EF4-FFF2-40B4-BE49-F238E27FC236}">
                <a16:creationId xmlns:a16="http://schemas.microsoft.com/office/drawing/2014/main" id="{66A8FAD0-4078-7EF1-31D8-AC656E63682B}"/>
              </a:ext>
            </a:extLst>
          </p:cNvPr>
          <p:cNvGrpSpPr/>
          <p:nvPr/>
        </p:nvGrpSpPr>
        <p:grpSpPr>
          <a:xfrm>
            <a:off x="3013894" y="3926985"/>
            <a:ext cx="4023720" cy="610200"/>
            <a:chOff x="4267284" y="1600245"/>
            <a:chExt cx="5616583" cy="738781"/>
          </a:xfrm>
        </p:grpSpPr>
        <p:sp>
          <p:nvSpPr>
            <p:cNvPr id="23" name="Google Shape;337;p39">
              <a:extLst>
                <a:ext uri="{FF2B5EF4-FFF2-40B4-BE49-F238E27FC236}">
                  <a16:creationId xmlns:a16="http://schemas.microsoft.com/office/drawing/2014/main" id="{4B03BF9E-4C4C-D4B9-FC70-E3A9A3DF11F5}"/>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chemeClr val="accent6">
                      <a:lumMod val="75000"/>
                    </a:schemeClr>
                  </a:solidFill>
                  <a:latin typeface="Arial"/>
                  <a:ea typeface="Arial"/>
                  <a:cs typeface="Arial"/>
                  <a:sym typeface="Arial"/>
                </a:rPr>
                <a:t>Conclusion and Future Work</a:t>
              </a:r>
              <a:endParaRPr sz="2000" dirty="0">
                <a:solidFill>
                  <a:schemeClr val="accent6">
                    <a:lumMod val="75000"/>
                  </a:schemeClr>
                </a:solidFill>
                <a:latin typeface="Arial"/>
                <a:ea typeface="Arial"/>
                <a:cs typeface="Arial"/>
                <a:sym typeface="Arial"/>
              </a:endParaRPr>
            </a:p>
          </p:txBody>
        </p:sp>
        <p:grpSp>
          <p:nvGrpSpPr>
            <p:cNvPr id="24" name="Google Shape;338;p39">
              <a:extLst>
                <a:ext uri="{FF2B5EF4-FFF2-40B4-BE49-F238E27FC236}">
                  <a16:creationId xmlns:a16="http://schemas.microsoft.com/office/drawing/2014/main" id="{AA9B4648-1AFE-7195-BBBA-CFA7B0111481}"/>
                </a:ext>
              </a:extLst>
            </p:cNvPr>
            <p:cNvGrpSpPr/>
            <p:nvPr/>
          </p:nvGrpSpPr>
          <p:grpSpPr>
            <a:xfrm>
              <a:off x="4267284" y="1600245"/>
              <a:ext cx="738848" cy="738781"/>
              <a:chOff x="4267094" y="1268631"/>
              <a:chExt cx="1173706" cy="1173600"/>
            </a:xfrm>
          </p:grpSpPr>
          <p:sp>
            <p:nvSpPr>
              <p:cNvPr id="25" name="Google Shape;339;p39">
                <a:extLst>
                  <a:ext uri="{FF2B5EF4-FFF2-40B4-BE49-F238E27FC236}">
                    <a16:creationId xmlns:a16="http://schemas.microsoft.com/office/drawing/2014/main" id="{B0648115-E06E-9F42-BE3F-831E65182217}"/>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05</a:t>
                </a:r>
                <a:endParaRPr sz="2400" b="1" dirty="0">
                  <a:solidFill>
                    <a:srgbClr val="FFFFFF"/>
                  </a:solidFill>
                  <a:latin typeface="Arial"/>
                  <a:ea typeface="Arial"/>
                  <a:cs typeface="Arial"/>
                  <a:sym typeface="Arial"/>
                </a:endParaRPr>
              </a:p>
            </p:txBody>
          </p:sp>
          <p:sp>
            <p:nvSpPr>
              <p:cNvPr id="26" name="Google Shape;340;p39">
                <a:extLst>
                  <a:ext uri="{FF2B5EF4-FFF2-40B4-BE49-F238E27FC236}">
                    <a16:creationId xmlns:a16="http://schemas.microsoft.com/office/drawing/2014/main" id="{858E1605-28EA-6405-0058-CF96B52AB24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spTree>
    <p:extLst>
      <p:ext uri="{BB962C8B-B14F-4D97-AF65-F5344CB8AC3E}">
        <p14:creationId xmlns:p14="http://schemas.microsoft.com/office/powerpoint/2010/main" val="3647836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5. Conclusion </a:t>
            </a:r>
            <a:endParaRPr dirty="0"/>
          </a:p>
        </p:txBody>
      </p:sp>
      <p:sp>
        <p:nvSpPr>
          <p:cNvPr id="3" name="文本框 2">
            <a:extLst>
              <a:ext uri="{FF2B5EF4-FFF2-40B4-BE49-F238E27FC236}">
                <a16:creationId xmlns:a16="http://schemas.microsoft.com/office/drawing/2014/main" id="{E75B2D3C-6C91-AA57-5115-097080A0FB98}"/>
              </a:ext>
            </a:extLst>
          </p:cNvPr>
          <p:cNvSpPr txBox="1"/>
          <p:nvPr/>
        </p:nvSpPr>
        <p:spPr>
          <a:xfrm>
            <a:off x="955219" y="1359344"/>
            <a:ext cx="6972301" cy="2751306"/>
          </a:xfrm>
          <a:prstGeom prst="rect">
            <a:avLst/>
          </a:prstGeom>
          <a:noFill/>
        </p:spPr>
        <p:txBody>
          <a:bodyPr wrap="square">
            <a:spAutoFit/>
          </a:bodyPr>
          <a:lstStyle/>
          <a:p>
            <a:pPr algn="just"/>
            <a:r>
              <a:rPr lang="zh-CN" altLang="en-US" dirty="0"/>
              <a:t>This research mainly explores the application of image-text information fusion technology in multimedia intent detection. In order to better utilize the information of these two different modalities, we </a:t>
            </a:r>
          </a:p>
          <a:p>
            <a:pPr algn="just"/>
            <a:endParaRPr lang="zh-CN" altLang="en-US" dirty="0"/>
          </a:p>
          <a:p>
            <a:pPr marL="342900" indent="-342900" algn="just">
              <a:buFont typeface="+mj-lt"/>
              <a:buAutoNum type="arabicPeriod"/>
            </a:pPr>
            <a:r>
              <a:rPr lang="zh-CN" altLang="en-US" dirty="0"/>
              <a:t>introduce Vision-Language large-scale pre-trained models to extract text and image features to achieve multimodal representation </a:t>
            </a:r>
            <a:r>
              <a:rPr lang="en-US" altLang="zh-CN" dirty="0"/>
              <a:t>(</a:t>
            </a:r>
            <a:r>
              <a:rPr lang="en-US" altLang="zh-CN" b="1" dirty="0"/>
              <a:t>Research Objective 1</a:t>
            </a:r>
            <a:r>
              <a:rPr lang="en-US" altLang="zh-CN" dirty="0"/>
              <a:t>)</a:t>
            </a:r>
            <a:endParaRPr lang="zh-CN" altLang="en-US" dirty="0"/>
          </a:p>
          <a:p>
            <a:pPr marL="342900" indent="-342900" algn="just">
              <a:buFont typeface="+mj-lt"/>
              <a:buAutoNum type="arabicPeriod"/>
            </a:pPr>
            <a:endParaRPr lang="zh-CN" altLang="en-US" dirty="0"/>
          </a:p>
          <a:p>
            <a:pPr marL="342900" indent="-342900" algn="just">
              <a:buFont typeface="+mj-lt"/>
              <a:buAutoNum type="arabicPeriod"/>
            </a:pPr>
            <a:r>
              <a:rPr lang="zh-CN" altLang="en-US" dirty="0"/>
              <a:t>fuse image and text features from token-level and global level based on cross-modal multi-level attention mechanism </a:t>
            </a:r>
            <a:r>
              <a:rPr lang="en-US" altLang="zh-CN" dirty="0"/>
              <a:t>(</a:t>
            </a:r>
            <a:r>
              <a:rPr lang="en-US" altLang="zh-CN" b="1" dirty="0"/>
              <a:t>Research Objective 2</a:t>
            </a:r>
            <a:r>
              <a:rPr lang="en-US" altLang="zh-CN" dirty="0"/>
              <a:t>)</a:t>
            </a:r>
            <a:endParaRPr lang="zh-CN" altLang="en-US" dirty="0"/>
          </a:p>
          <a:p>
            <a:pPr marL="342900" indent="-342900" algn="just">
              <a:buFont typeface="+mj-lt"/>
              <a:buAutoNum type="arabicPeriod"/>
            </a:pPr>
            <a:endParaRPr lang="zh-CN" altLang="en-US" dirty="0"/>
          </a:p>
          <a:p>
            <a:pPr marL="342900" indent="-342900" algn="just">
              <a:buFont typeface="+mj-lt"/>
              <a:buAutoNum type="arabicPeriod"/>
            </a:pPr>
            <a:r>
              <a:rPr lang="zh-CN" altLang="en-US" dirty="0"/>
              <a:t>verify the effectiveness of the proposed method by comparative experiments with the baseline model on the same dataset </a:t>
            </a:r>
            <a:r>
              <a:rPr lang="en-US" altLang="zh-CN" dirty="0"/>
              <a:t>(</a:t>
            </a:r>
            <a:r>
              <a:rPr lang="en-US" altLang="zh-CN" b="1" dirty="0"/>
              <a:t>Research Objective 3</a:t>
            </a:r>
            <a:r>
              <a:rPr lang="en-US" altLang="zh-CN" dirty="0"/>
              <a:t>)</a:t>
            </a:r>
            <a:endParaRPr lang="zh-CN" altLang="en-US" dirty="0"/>
          </a:p>
        </p:txBody>
      </p:sp>
      <p:sp>
        <p:nvSpPr>
          <p:cNvPr id="5" name="文本框 4">
            <a:extLst>
              <a:ext uri="{FF2B5EF4-FFF2-40B4-BE49-F238E27FC236}">
                <a16:creationId xmlns:a16="http://schemas.microsoft.com/office/drawing/2014/main" id="{D00BEA47-0520-5753-BD7B-4F52546E02EA}"/>
              </a:ext>
            </a:extLst>
          </p:cNvPr>
          <p:cNvSpPr txBox="1"/>
          <p:nvPr/>
        </p:nvSpPr>
        <p:spPr>
          <a:xfrm>
            <a:off x="391886" y="800100"/>
            <a:ext cx="4180114" cy="369332"/>
          </a:xfrm>
          <a:prstGeom prst="rect">
            <a:avLst/>
          </a:prstGeom>
          <a:noFill/>
        </p:spPr>
        <p:txBody>
          <a:bodyPr wrap="square">
            <a:spAutoFit/>
          </a:bodyPr>
          <a:lstStyle/>
          <a:p>
            <a:r>
              <a:rPr lang="zh-CN" altLang="en-US" sz="1800" b="1" dirty="0"/>
              <a:t>Fulfillment of Research </a:t>
            </a:r>
            <a:r>
              <a:rPr lang="en-US" altLang="zh-CN" sz="1800" b="1" dirty="0"/>
              <a:t>Objectives</a:t>
            </a:r>
            <a:endParaRPr lang="zh-CN" altLang="en-US" sz="1800" b="1" dirty="0"/>
          </a:p>
        </p:txBody>
      </p:sp>
    </p:spTree>
    <p:extLst>
      <p:ext uri="{BB962C8B-B14F-4D97-AF65-F5344CB8AC3E}">
        <p14:creationId xmlns:p14="http://schemas.microsoft.com/office/powerpoint/2010/main" val="2954054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5. Conclusion </a:t>
            </a:r>
            <a:endParaRPr dirty="0"/>
          </a:p>
        </p:txBody>
      </p:sp>
      <p:sp>
        <p:nvSpPr>
          <p:cNvPr id="3" name="文本框 2">
            <a:extLst>
              <a:ext uri="{FF2B5EF4-FFF2-40B4-BE49-F238E27FC236}">
                <a16:creationId xmlns:a16="http://schemas.microsoft.com/office/drawing/2014/main" id="{E75B2D3C-6C91-AA57-5115-097080A0FB98}"/>
              </a:ext>
            </a:extLst>
          </p:cNvPr>
          <p:cNvSpPr txBox="1"/>
          <p:nvPr/>
        </p:nvSpPr>
        <p:spPr>
          <a:xfrm>
            <a:off x="955219" y="1359344"/>
            <a:ext cx="6972301" cy="2985433"/>
          </a:xfrm>
          <a:prstGeom prst="rect">
            <a:avLst/>
          </a:prstGeom>
          <a:noFill/>
        </p:spPr>
        <p:txBody>
          <a:bodyPr wrap="square">
            <a:spAutoFit/>
          </a:bodyPr>
          <a:lstStyle/>
          <a:p>
            <a:pPr algn="just"/>
            <a:r>
              <a:rPr lang="en-US" altLang="zh-CN" sz="1600" b="1" dirty="0"/>
              <a:t>Data Size and Diversity: </a:t>
            </a:r>
            <a:r>
              <a:rPr lang="en-US" altLang="zh-CN" dirty="0"/>
              <a:t>The size and diversity of training samples is crucial to enhance model robustness and performance, the quantity of total samples used in this research is relatively small compared to the number of labels.</a:t>
            </a:r>
          </a:p>
          <a:p>
            <a:pPr algn="just"/>
            <a:endParaRPr lang="en-US" altLang="zh-CN" dirty="0"/>
          </a:p>
          <a:p>
            <a:pPr algn="just"/>
            <a:r>
              <a:rPr lang="en-US" altLang="zh-CN" sz="1600" b="1" dirty="0"/>
              <a:t>Add other modalities: </a:t>
            </a:r>
            <a:r>
              <a:rPr lang="en-US" altLang="zh-CN" dirty="0"/>
              <a:t>Only the text and image are used in this research, there are other forms of modality in multimedia like audio and video, these modalities may provide extra information.</a:t>
            </a:r>
          </a:p>
          <a:p>
            <a:pPr algn="just"/>
            <a:endParaRPr lang="en-US" altLang="zh-CN" dirty="0"/>
          </a:p>
          <a:p>
            <a:pPr algn="just"/>
            <a:r>
              <a:rPr lang="en-US" altLang="zh-CN" sz="1600" b="1" dirty="0"/>
              <a:t>Missing modality: </a:t>
            </a:r>
            <a:r>
              <a:rPr lang="en-US" altLang="zh-CN" dirty="0"/>
              <a:t>It is common that partial modality is missing in real world, this may affect the robustness of the model in practical application.</a:t>
            </a:r>
          </a:p>
          <a:p>
            <a:pPr algn="just"/>
            <a:endParaRPr lang="en-US" altLang="zh-CN" dirty="0"/>
          </a:p>
          <a:p>
            <a:pPr algn="just"/>
            <a:r>
              <a:rPr lang="en-US" altLang="zh-CN" dirty="0"/>
              <a:t>In conclusion, Addressing these limitations is of great significance for the practical application of the model, also is a possible research direction in the future.</a:t>
            </a:r>
            <a:endParaRPr lang="zh-CN" altLang="en-US" dirty="0"/>
          </a:p>
        </p:txBody>
      </p:sp>
      <p:sp>
        <p:nvSpPr>
          <p:cNvPr id="5" name="文本框 4">
            <a:extLst>
              <a:ext uri="{FF2B5EF4-FFF2-40B4-BE49-F238E27FC236}">
                <a16:creationId xmlns:a16="http://schemas.microsoft.com/office/drawing/2014/main" id="{D00BEA47-0520-5753-BD7B-4F52546E02EA}"/>
              </a:ext>
            </a:extLst>
          </p:cNvPr>
          <p:cNvSpPr txBox="1"/>
          <p:nvPr/>
        </p:nvSpPr>
        <p:spPr>
          <a:xfrm>
            <a:off x="391886" y="800100"/>
            <a:ext cx="4180114" cy="369332"/>
          </a:xfrm>
          <a:prstGeom prst="rect">
            <a:avLst/>
          </a:prstGeom>
          <a:noFill/>
        </p:spPr>
        <p:txBody>
          <a:bodyPr wrap="square">
            <a:spAutoFit/>
          </a:bodyPr>
          <a:lstStyle/>
          <a:p>
            <a:r>
              <a:rPr lang="en-US" altLang="zh-CN" sz="1800" b="1" dirty="0"/>
              <a:t>Limitations and Future Work</a:t>
            </a:r>
            <a:endParaRPr lang="zh-CN" altLang="en-US" sz="1800" b="1" dirty="0"/>
          </a:p>
        </p:txBody>
      </p:sp>
    </p:spTree>
    <p:extLst>
      <p:ext uri="{BB962C8B-B14F-4D97-AF65-F5344CB8AC3E}">
        <p14:creationId xmlns:p14="http://schemas.microsoft.com/office/powerpoint/2010/main" val="267548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6. </a:t>
            </a:r>
            <a:r>
              <a:rPr lang="en-US" altLang="zh-CN" dirty="0"/>
              <a:t>References</a:t>
            </a:r>
            <a:endParaRPr dirty="0"/>
          </a:p>
        </p:txBody>
      </p:sp>
      <p:sp>
        <p:nvSpPr>
          <p:cNvPr id="4" name="文本框 3">
            <a:extLst>
              <a:ext uri="{FF2B5EF4-FFF2-40B4-BE49-F238E27FC236}">
                <a16:creationId xmlns:a16="http://schemas.microsoft.com/office/drawing/2014/main" id="{B6C530B5-0F00-8514-5F9E-659B9F3607F1}"/>
              </a:ext>
            </a:extLst>
          </p:cNvPr>
          <p:cNvSpPr txBox="1"/>
          <p:nvPr/>
        </p:nvSpPr>
        <p:spPr>
          <a:xfrm>
            <a:off x="670492" y="694313"/>
            <a:ext cx="7803016" cy="3539430"/>
          </a:xfrm>
          <a:prstGeom prst="rect">
            <a:avLst/>
          </a:prstGeom>
          <a:noFill/>
        </p:spPr>
        <p:txBody>
          <a:bodyPr wrap="square">
            <a:spAutoFit/>
          </a:bodyPr>
          <a:lstStyle/>
          <a:p>
            <a:r>
              <a:rPr lang="en-US" altLang="zh-CN" dirty="0"/>
              <a:t>LeCun, Y., Bengio, Y., &amp; Hinton, G. (2015). Deep learning. nature, 521(7553), 436-444.  </a:t>
            </a:r>
          </a:p>
          <a:p>
            <a:endParaRPr lang="en-US" altLang="zh-CN" dirty="0"/>
          </a:p>
          <a:p>
            <a:r>
              <a:rPr lang="en-US" altLang="zh-CN" dirty="0" err="1"/>
              <a:t>Schmidhuber</a:t>
            </a:r>
            <a:r>
              <a:rPr lang="en-US" altLang="zh-CN" dirty="0"/>
              <a:t>, J. (2015). Deep learning in neural networks: An overview. Neural networks, 61, 85-117. [3] Chen, T., Liu, B., Yang, M., Liu, C., &amp; Chang, M. C. (2018). The state of the art of deep learning in language processing. ACM Transactions on Information Systems (TOIS), 37(4), 1-43. </a:t>
            </a:r>
          </a:p>
          <a:p>
            <a:endParaRPr lang="en-US" altLang="zh-CN" dirty="0"/>
          </a:p>
          <a:p>
            <a:r>
              <a:rPr lang="en-US" altLang="zh-CN" dirty="0"/>
              <a:t>Baltrušaitis, T., Ahuja, C., &amp; </a:t>
            </a:r>
            <a:r>
              <a:rPr lang="en-US" altLang="zh-CN" dirty="0" err="1"/>
              <a:t>Morency</a:t>
            </a:r>
            <a:r>
              <a:rPr lang="en-US" altLang="zh-CN" dirty="0"/>
              <a:t>, L. P. (2018). Multimodal machine learning: A survey and taxonomy. IEEE transactions on pattern analysis and machine intelligence, 41(2), 423-443.</a:t>
            </a:r>
          </a:p>
          <a:p>
            <a:endParaRPr lang="en-US" altLang="zh-CN" dirty="0"/>
          </a:p>
          <a:p>
            <a:r>
              <a:rPr lang="en-US" altLang="zh-CN" dirty="0"/>
              <a:t>Huang, X., Ma, T., Jia, L., Zhang, Y., Rong, H., &amp; </a:t>
            </a:r>
            <a:r>
              <a:rPr lang="en-US" altLang="zh-CN" dirty="0" err="1"/>
              <a:t>Alnabhan</a:t>
            </a:r>
            <a:r>
              <a:rPr lang="en-US" altLang="zh-CN" dirty="0"/>
              <a:t>, N. (2023). An Effective Multimodal Representation and Fusion Method for Multimodal intention detection. Neurocomputing, 126373.</a:t>
            </a:r>
          </a:p>
          <a:p>
            <a:endParaRPr lang="en-US" altLang="zh-CN" dirty="0"/>
          </a:p>
          <a:p>
            <a:r>
              <a:rPr lang="en-US" altLang="zh-CN" dirty="0"/>
              <a:t>Obuchowski, A., &amp; Lew, M. (2020, April). Transformer-capsule model for intention detection (student abstract). In Proceedings of the AAAI conference on artificial intelligence (Vol. 34, No. 10, pp. 13885-13886).</a:t>
            </a:r>
            <a:endParaRPr lang="zh-CN" altLang="en-US" dirty="0"/>
          </a:p>
        </p:txBody>
      </p:sp>
    </p:spTree>
    <p:extLst>
      <p:ext uri="{BB962C8B-B14F-4D97-AF65-F5344CB8AC3E}">
        <p14:creationId xmlns:p14="http://schemas.microsoft.com/office/powerpoint/2010/main" val="3187895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3"/>
          <p:cNvSpPr txBox="1">
            <a:spLocks noGrp="1"/>
          </p:cNvSpPr>
          <p:nvPr>
            <p:ph type="ctrTitle"/>
          </p:nvPr>
        </p:nvSpPr>
        <p:spPr>
          <a:xfrm>
            <a:off x="457200" y="2887763"/>
            <a:ext cx="8229600" cy="478500"/>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Clr>
                <a:schemeClr val="dk1"/>
              </a:buClr>
              <a:buSzPts val="2700"/>
              <a:buFont typeface="Arial"/>
              <a:buNone/>
            </a:pPr>
            <a:r>
              <a:rPr lang="en"/>
              <a:t>Thank You for Your Listening</a:t>
            </a:r>
            <a:endParaRPr/>
          </a:p>
        </p:txBody>
      </p:sp>
      <p:sp>
        <p:nvSpPr>
          <p:cNvPr id="370" name="Google Shape;370;p43"/>
          <p:cNvSpPr txBox="1">
            <a:spLocks noGrp="1"/>
          </p:cNvSpPr>
          <p:nvPr>
            <p:ph type="subTitle" idx="1"/>
          </p:nvPr>
        </p:nvSpPr>
        <p:spPr>
          <a:xfrm>
            <a:off x="2426600" y="3775200"/>
            <a:ext cx="4400700" cy="319200"/>
          </a:xfrm>
          <a:prstGeom prst="rect">
            <a:avLst/>
          </a:prstGeom>
          <a:noFill/>
          <a:ln>
            <a:noFill/>
          </a:ln>
        </p:spPr>
        <p:txBody>
          <a:bodyPr spcFirstLastPara="1" wrap="square" lIns="0" tIns="0" rIns="0" bIns="0" anchor="t" anchorCtr="0">
            <a:normAutofit/>
          </a:bodyPr>
          <a:lstStyle/>
          <a:p>
            <a:pPr marL="0" lvl="0" indent="0" algn="ctr" rtl="0">
              <a:lnSpc>
                <a:spcPct val="90000"/>
              </a:lnSpc>
              <a:spcBef>
                <a:spcPts val="0"/>
              </a:spcBef>
              <a:spcAft>
                <a:spcPts val="0"/>
              </a:spcAft>
              <a:buClr>
                <a:schemeClr val="accent1"/>
              </a:buClr>
              <a:buSzPts val="1800"/>
              <a:buNone/>
            </a:pPr>
            <a:r>
              <a:rPr lang="en"/>
              <a:t>Question and Answer</a:t>
            </a:r>
            <a:endParaRPr/>
          </a:p>
        </p:txBody>
      </p:sp>
      <p:pic>
        <p:nvPicPr>
          <p:cNvPr id="371" name="Google Shape;371;p43"/>
          <p:cNvPicPr preferRelativeResize="0"/>
          <p:nvPr/>
        </p:nvPicPr>
        <p:blipFill>
          <a:blip r:embed="rId3">
            <a:alphaModFix/>
          </a:blip>
          <a:stretch>
            <a:fillRect/>
          </a:stretch>
        </p:blipFill>
        <p:spPr>
          <a:xfrm>
            <a:off x="4405750" y="1518100"/>
            <a:ext cx="1917067" cy="960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0"/>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1.1</a:t>
            </a:r>
            <a:r>
              <a:rPr lang="en-US" dirty="0"/>
              <a:t>.</a:t>
            </a:r>
            <a:r>
              <a:rPr lang="en" dirty="0"/>
              <a:t> </a:t>
            </a:r>
            <a:r>
              <a:rPr lang="en-US" altLang="zh-CN" dirty="0"/>
              <a:t>Background</a:t>
            </a:r>
            <a:endParaRPr dirty="0"/>
          </a:p>
        </p:txBody>
      </p:sp>
      <p:sp>
        <p:nvSpPr>
          <p:cNvPr id="3" name="文本框 2">
            <a:extLst>
              <a:ext uri="{FF2B5EF4-FFF2-40B4-BE49-F238E27FC236}">
                <a16:creationId xmlns:a16="http://schemas.microsoft.com/office/drawing/2014/main" id="{BD975D86-1610-8E5B-A1D0-F0B491B862AF}"/>
              </a:ext>
            </a:extLst>
          </p:cNvPr>
          <p:cNvSpPr txBox="1"/>
          <p:nvPr/>
        </p:nvSpPr>
        <p:spPr>
          <a:xfrm>
            <a:off x="759277" y="986700"/>
            <a:ext cx="3396343" cy="3477875"/>
          </a:xfrm>
          <a:prstGeom prst="rect">
            <a:avLst/>
          </a:prstGeom>
          <a:noFill/>
        </p:spPr>
        <p:txBody>
          <a:bodyPr wrap="square">
            <a:spAutoFit/>
          </a:bodyPr>
          <a:lstStyle/>
          <a:p>
            <a:pPr algn="just"/>
            <a:r>
              <a:rPr lang="zh-CN" altLang="en-US" sz="2000" dirty="0">
                <a:latin typeface="+mn-lt"/>
              </a:rPr>
              <a:t>As an important research direction in the fields of artificial intelligence and computer science, </a:t>
            </a:r>
            <a:r>
              <a:rPr lang="en-US" altLang="zh-CN" sz="2000" dirty="0">
                <a:latin typeface="+mn-lt"/>
              </a:rPr>
              <a:t>intent detection is one of the core technologies of human-computer interaction, aims to accurately identify the user's intent from his input to achieve more intelligent services.</a:t>
            </a:r>
            <a:endParaRPr lang="zh-CN" altLang="en-US" sz="2000" dirty="0">
              <a:latin typeface="+mn-lt"/>
            </a:endParaRPr>
          </a:p>
        </p:txBody>
      </p:sp>
      <p:pic>
        <p:nvPicPr>
          <p:cNvPr id="2" name="图片 1" descr="图形用户界面, 网站&#10;&#10;描述已自动生成">
            <a:extLst>
              <a:ext uri="{FF2B5EF4-FFF2-40B4-BE49-F238E27FC236}">
                <a16:creationId xmlns:a16="http://schemas.microsoft.com/office/drawing/2014/main" id="{D348BF75-5823-5C1F-9B16-C1D33C8028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7207" y="1567496"/>
            <a:ext cx="3606800" cy="2008505"/>
          </a:xfrm>
          <a:prstGeom prst="rect">
            <a:avLst/>
          </a:prstGeom>
          <a:noFill/>
          <a:ln>
            <a:noFill/>
          </a:ln>
        </p:spPr>
      </p:pic>
      <p:sp>
        <p:nvSpPr>
          <p:cNvPr id="5" name="文本框 4">
            <a:extLst>
              <a:ext uri="{FF2B5EF4-FFF2-40B4-BE49-F238E27FC236}">
                <a16:creationId xmlns:a16="http://schemas.microsoft.com/office/drawing/2014/main" id="{F6A2FFA5-11A2-E4FE-3B7F-5BCE7D4E80A2}"/>
              </a:ext>
            </a:extLst>
          </p:cNvPr>
          <p:cNvSpPr txBox="1"/>
          <p:nvPr/>
        </p:nvSpPr>
        <p:spPr>
          <a:xfrm>
            <a:off x="5421087" y="3623335"/>
            <a:ext cx="2963636" cy="523220"/>
          </a:xfrm>
          <a:prstGeom prst="rect">
            <a:avLst/>
          </a:prstGeom>
          <a:noFill/>
        </p:spPr>
        <p:txBody>
          <a:bodyPr wrap="square">
            <a:spAutoFit/>
          </a:bodyPr>
          <a:lstStyle/>
          <a:p>
            <a:r>
              <a:rPr lang="zh-CN" altLang="en-US" dirty="0"/>
              <a:t>An example of intent detection based on text and image fusion.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0"/>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1.1</a:t>
            </a:r>
            <a:r>
              <a:rPr lang="en-US" dirty="0"/>
              <a:t>.</a:t>
            </a:r>
            <a:r>
              <a:rPr lang="en" dirty="0"/>
              <a:t> </a:t>
            </a:r>
            <a:r>
              <a:rPr lang="en-US" altLang="zh-CN" dirty="0"/>
              <a:t>Background</a:t>
            </a:r>
            <a:endParaRPr dirty="0"/>
          </a:p>
        </p:txBody>
      </p:sp>
      <p:sp>
        <p:nvSpPr>
          <p:cNvPr id="4" name="圆角矩形 5">
            <a:extLst>
              <a:ext uri="{FF2B5EF4-FFF2-40B4-BE49-F238E27FC236}">
                <a16:creationId xmlns:a16="http://schemas.microsoft.com/office/drawing/2014/main" id="{2A9F58B9-D48C-511E-9BC1-D107ADFB3FA3}"/>
              </a:ext>
            </a:extLst>
          </p:cNvPr>
          <p:cNvSpPr/>
          <p:nvPr>
            <p:custDataLst>
              <p:tags r:id="rId1"/>
            </p:custDataLst>
          </p:nvPr>
        </p:nvSpPr>
        <p:spPr>
          <a:xfrm>
            <a:off x="567417" y="2264410"/>
            <a:ext cx="1134836" cy="610200"/>
          </a:xfrm>
          <a:prstGeom prst="round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Data</a:t>
            </a:r>
            <a:endParaRPr lang="zh-CN" altLang="en-US" sz="2000" dirty="0"/>
          </a:p>
        </p:txBody>
      </p:sp>
      <p:sp>
        <p:nvSpPr>
          <p:cNvPr id="5" name="圆角矩形 11">
            <a:extLst>
              <a:ext uri="{FF2B5EF4-FFF2-40B4-BE49-F238E27FC236}">
                <a16:creationId xmlns:a16="http://schemas.microsoft.com/office/drawing/2014/main" id="{41A43C61-7374-2930-9C03-3CA52522C755}"/>
              </a:ext>
            </a:extLst>
          </p:cNvPr>
          <p:cNvSpPr/>
          <p:nvPr/>
        </p:nvSpPr>
        <p:spPr>
          <a:xfrm>
            <a:off x="2058577" y="1401481"/>
            <a:ext cx="5999572" cy="23405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dirty="0">
                <a:solidFill>
                  <a:schemeClr val="bg1"/>
                </a:solidFill>
              </a:rPr>
              <a:t>Multimedia includes text, image, audio, video, and other forms of information expression. In recent years, the explosive growth of social media platforms has provided a wide range of dissemination platforms for multimedia content. Multimedia forms of information better meet the needs of users to express themselves, obtain information, and engage in interaction on social media. However, this expansion also brings challenges, especially in understanding and predicting user intentions in these digital spaces. </a:t>
            </a:r>
            <a:endParaRPr lang="zh-CN" altLang="en-US" sz="1600" dirty="0">
              <a:solidFill>
                <a:schemeClr val="bg1"/>
              </a:solidFill>
            </a:endParaRPr>
          </a:p>
        </p:txBody>
      </p:sp>
    </p:spTree>
    <p:extLst>
      <p:ext uri="{BB962C8B-B14F-4D97-AF65-F5344CB8AC3E}">
        <p14:creationId xmlns:p14="http://schemas.microsoft.com/office/powerpoint/2010/main" val="2414607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0"/>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1.1</a:t>
            </a:r>
            <a:r>
              <a:rPr lang="en-US" dirty="0"/>
              <a:t>.</a:t>
            </a:r>
            <a:r>
              <a:rPr lang="en" dirty="0"/>
              <a:t> </a:t>
            </a:r>
            <a:r>
              <a:rPr lang="en-US" altLang="zh-CN" dirty="0"/>
              <a:t>Background</a:t>
            </a:r>
            <a:endParaRPr dirty="0"/>
          </a:p>
        </p:txBody>
      </p:sp>
      <p:sp>
        <p:nvSpPr>
          <p:cNvPr id="8" name="圆角矩形 5">
            <a:extLst>
              <a:ext uri="{FF2B5EF4-FFF2-40B4-BE49-F238E27FC236}">
                <a16:creationId xmlns:a16="http://schemas.microsoft.com/office/drawing/2014/main" id="{7EE89DFE-468A-AA47-F1EE-F5EFDC5AF1C0}"/>
              </a:ext>
            </a:extLst>
          </p:cNvPr>
          <p:cNvSpPr/>
          <p:nvPr>
            <p:custDataLst>
              <p:tags r:id="rId1"/>
            </p:custDataLst>
          </p:nvPr>
        </p:nvSpPr>
        <p:spPr>
          <a:xfrm>
            <a:off x="600075" y="1249543"/>
            <a:ext cx="1134836" cy="610200"/>
          </a:xfrm>
          <a:prstGeom prst="round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Tool</a:t>
            </a:r>
            <a:endParaRPr lang="zh-CN" altLang="en-US" sz="2000" dirty="0"/>
          </a:p>
        </p:txBody>
      </p:sp>
      <p:sp>
        <p:nvSpPr>
          <p:cNvPr id="9" name="圆角矩形 11">
            <a:extLst>
              <a:ext uri="{FF2B5EF4-FFF2-40B4-BE49-F238E27FC236}">
                <a16:creationId xmlns:a16="http://schemas.microsoft.com/office/drawing/2014/main" id="{423CE1D0-8557-7F56-7E82-30660614930F}"/>
              </a:ext>
            </a:extLst>
          </p:cNvPr>
          <p:cNvSpPr/>
          <p:nvPr/>
        </p:nvSpPr>
        <p:spPr>
          <a:xfrm>
            <a:off x="2132056" y="800100"/>
            <a:ext cx="5999572" cy="15090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dirty="0">
                <a:solidFill>
                  <a:schemeClr val="bg1"/>
                </a:solidFill>
              </a:rPr>
              <a:t>In recent years, machine learning has made remarkable progress in processing various forms of media such as images and texts. Especially, the wide application of deep learning technology provides a powerful tool for intention detection, so that the model can better learn and understand the real purpose of users from complex massive data. </a:t>
            </a:r>
            <a:endParaRPr lang="zh-CN" altLang="en-US" sz="1600" dirty="0">
              <a:solidFill>
                <a:schemeClr val="bg1"/>
              </a:solidFill>
            </a:endParaRPr>
          </a:p>
        </p:txBody>
      </p:sp>
      <p:sp>
        <p:nvSpPr>
          <p:cNvPr id="2" name="圆角矩形 5">
            <a:extLst>
              <a:ext uri="{FF2B5EF4-FFF2-40B4-BE49-F238E27FC236}">
                <a16:creationId xmlns:a16="http://schemas.microsoft.com/office/drawing/2014/main" id="{671895BE-2FE9-E774-682E-5663AFCE080C}"/>
              </a:ext>
            </a:extLst>
          </p:cNvPr>
          <p:cNvSpPr/>
          <p:nvPr>
            <p:custDataLst>
              <p:tags r:id="rId2"/>
            </p:custDataLst>
          </p:nvPr>
        </p:nvSpPr>
        <p:spPr>
          <a:xfrm>
            <a:off x="600075" y="3283758"/>
            <a:ext cx="1134836" cy="610200"/>
          </a:xfrm>
          <a:prstGeom prst="round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Method</a:t>
            </a:r>
            <a:endParaRPr lang="zh-CN" altLang="en-US" sz="2000" dirty="0"/>
          </a:p>
        </p:txBody>
      </p:sp>
      <p:sp>
        <p:nvSpPr>
          <p:cNvPr id="3" name="圆角矩形 11">
            <a:extLst>
              <a:ext uri="{FF2B5EF4-FFF2-40B4-BE49-F238E27FC236}">
                <a16:creationId xmlns:a16="http://schemas.microsoft.com/office/drawing/2014/main" id="{6C095B16-9625-E9B1-D890-8D5B0F6A3488}"/>
              </a:ext>
            </a:extLst>
          </p:cNvPr>
          <p:cNvSpPr/>
          <p:nvPr/>
        </p:nvSpPr>
        <p:spPr>
          <a:xfrm>
            <a:off x="2132056" y="2529214"/>
            <a:ext cx="5999572" cy="20182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dirty="0">
                <a:solidFill>
                  <a:schemeClr val="bg1"/>
                </a:solidFill>
              </a:rPr>
              <a:t>Nowadays, intention detection is facing more complex and diverse user expressions. As a cutting-edge research method, multimodal data fusion, especially the fusion of image and text, provides a new idea to solve this problem. Existing research based on image-text information fusion mainly focuses on sentiment analysis and content classification, but there are still significant gaps in interpreting the subtle intentions behind user behavior.</a:t>
            </a:r>
            <a:endParaRPr lang="zh-CN" altLang="en-US" sz="1600" dirty="0">
              <a:solidFill>
                <a:schemeClr val="bg1"/>
              </a:solidFill>
            </a:endParaRPr>
          </a:p>
        </p:txBody>
      </p:sp>
    </p:spTree>
    <p:extLst>
      <p:ext uri="{BB962C8B-B14F-4D97-AF65-F5344CB8AC3E}">
        <p14:creationId xmlns:p14="http://schemas.microsoft.com/office/powerpoint/2010/main" val="230950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1"/>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1.2</a:t>
            </a:r>
            <a:r>
              <a:rPr lang="en-US" dirty="0"/>
              <a:t>.</a:t>
            </a:r>
            <a:r>
              <a:rPr lang="zh-CN" altLang="en-US" dirty="0"/>
              <a:t> </a:t>
            </a:r>
            <a:r>
              <a:rPr lang="en-US" altLang="zh-CN" dirty="0"/>
              <a:t>Problem</a:t>
            </a:r>
            <a:r>
              <a:rPr lang="zh-CN" altLang="en-US" dirty="0"/>
              <a:t> </a:t>
            </a:r>
            <a:r>
              <a:rPr lang="en-US" altLang="zh-CN" dirty="0"/>
              <a:t>Statement</a:t>
            </a:r>
            <a:endParaRPr dirty="0"/>
          </a:p>
        </p:txBody>
      </p:sp>
      <p:sp>
        <p:nvSpPr>
          <p:cNvPr id="3" name="文本框 2">
            <a:extLst>
              <a:ext uri="{FF2B5EF4-FFF2-40B4-BE49-F238E27FC236}">
                <a16:creationId xmlns:a16="http://schemas.microsoft.com/office/drawing/2014/main" id="{E83DD82F-1B8A-807B-910E-549AEBE57A16}"/>
              </a:ext>
            </a:extLst>
          </p:cNvPr>
          <p:cNvSpPr txBox="1"/>
          <p:nvPr/>
        </p:nvSpPr>
        <p:spPr>
          <a:xfrm>
            <a:off x="979714" y="835338"/>
            <a:ext cx="6866165" cy="3539430"/>
          </a:xfrm>
          <a:prstGeom prst="rect">
            <a:avLst/>
          </a:prstGeom>
          <a:noFill/>
        </p:spPr>
        <p:txBody>
          <a:bodyPr wrap="square">
            <a:spAutoFit/>
          </a:bodyPr>
          <a:lstStyle/>
          <a:p>
            <a:pPr marL="342900" indent="-342900" algn="just">
              <a:buFont typeface="Wingdings" panose="05000000000000000000" pitchFamily="2" charset="2"/>
              <a:buChar char="Ø"/>
            </a:pPr>
            <a:r>
              <a:rPr lang="en-US" altLang="zh-CN" sz="1600" dirty="0"/>
              <a:t>Traditional intention detection methods are usually limited to single-modal data analysis and do not make full use of the rich information of multimedia data, and it is difficult to effectively complete the task in the face of the diversity and complexity of input content.</a:t>
            </a:r>
          </a:p>
          <a:p>
            <a:pPr marL="342900" indent="-342900" algn="just">
              <a:buFont typeface="Wingdings" panose="05000000000000000000" pitchFamily="2" charset="2"/>
              <a:buChar char="Ø"/>
            </a:pPr>
            <a:endParaRPr lang="zh-CN" altLang="en-US" sz="1600" dirty="0"/>
          </a:p>
          <a:p>
            <a:pPr marL="342900" indent="-342900" algn="just">
              <a:buFont typeface="Wingdings" panose="05000000000000000000" pitchFamily="2" charset="2"/>
              <a:buChar char="Ø"/>
            </a:pPr>
            <a:r>
              <a:rPr lang="en-US" altLang="zh-CN" sz="1600" dirty="0"/>
              <a:t>Existing methods for intent detection based on multimodal use multiple single-modality pre-trained models for different modalities(images, texts) feature extraction, which not only increases the complexity of the system and the computational cost and may also limit the model’s comprehensive understanding of the context.</a:t>
            </a:r>
          </a:p>
          <a:p>
            <a:pPr marL="342900" indent="-342900" algn="just">
              <a:buFont typeface="Wingdings" panose="05000000000000000000" pitchFamily="2" charset="2"/>
              <a:buChar char="Ø"/>
            </a:pPr>
            <a:endParaRPr lang="en-US" altLang="zh-CN" sz="1600" dirty="0"/>
          </a:p>
          <a:p>
            <a:pPr marL="342900" indent="-342900" algn="just">
              <a:buFont typeface="Wingdings" panose="05000000000000000000" pitchFamily="2" charset="2"/>
              <a:buChar char="Ø"/>
            </a:pPr>
            <a:r>
              <a:rPr lang="en-US" altLang="zh-CN" sz="1600" dirty="0"/>
              <a:t>In the fusion stage of existing multimodal approach, only the global features is considered but the character-level features is ignored, which may also affect the performance of the model.</a:t>
            </a:r>
            <a:endParaRPr lang="zh-CN" alt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1"/>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1.2</a:t>
            </a:r>
            <a:r>
              <a:rPr lang="en-US" dirty="0"/>
              <a:t>.</a:t>
            </a:r>
            <a:r>
              <a:rPr lang="zh-CN" altLang="en-US" dirty="0"/>
              <a:t> </a:t>
            </a:r>
            <a:r>
              <a:rPr lang="en-US" altLang="zh-CN" dirty="0"/>
              <a:t>Problem</a:t>
            </a:r>
            <a:r>
              <a:rPr lang="zh-CN" altLang="en-US" dirty="0"/>
              <a:t> </a:t>
            </a:r>
            <a:r>
              <a:rPr lang="en-US" altLang="zh-CN" dirty="0"/>
              <a:t>Statement</a:t>
            </a:r>
            <a:endParaRPr dirty="0"/>
          </a:p>
        </p:txBody>
      </p:sp>
      <p:sp>
        <p:nvSpPr>
          <p:cNvPr id="4" name="文本框 3">
            <a:extLst>
              <a:ext uri="{FF2B5EF4-FFF2-40B4-BE49-F238E27FC236}">
                <a16:creationId xmlns:a16="http://schemas.microsoft.com/office/drawing/2014/main" id="{111952C5-8600-9893-C94C-F7353CAAC721}"/>
              </a:ext>
            </a:extLst>
          </p:cNvPr>
          <p:cNvSpPr txBox="1"/>
          <p:nvPr/>
        </p:nvSpPr>
        <p:spPr>
          <a:xfrm>
            <a:off x="555171" y="1012371"/>
            <a:ext cx="8033657" cy="3293209"/>
          </a:xfrm>
          <a:prstGeom prst="rect">
            <a:avLst/>
          </a:prstGeom>
          <a:noFill/>
        </p:spPr>
        <p:txBody>
          <a:bodyPr wrap="square">
            <a:spAutoFit/>
          </a:bodyPr>
          <a:lstStyle/>
          <a:p>
            <a:pPr algn="just"/>
            <a:r>
              <a:rPr lang="zh-CN" altLang="en-US" sz="1600" dirty="0"/>
              <a:t>In response to these challenges of insufficient single-modal detection capability and the limitations evident in the </a:t>
            </a:r>
            <a:r>
              <a:rPr lang="en-US" altLang="zh-CN" sz="1600" dirty="0"/>
              <a:t>existing </a:t>
            </a:r>
            <a:r>
              <a:rPr lang="zh-CN" altLang="en-US" sz="1600" dirty="0"/>
              <a:t>multimodal methods, this research proposes an intent detection method based on image and text fusion. It consists of two equally important stages of multimodal representation and fusion. </a:t>
            </a:r>
            <a:endParaRPr lang="en-US" altLang="zh-CN" sz="1600" dirty="0"/>
          </a:p>
          <a:p>
            <a:pPr algn="just"/>
            <a:endParaRPr lang="en-US" altLang="zh-CN" sz="1600" dirty="0"/>
          </a:p>
          <a:p>
            <a:pPr marL="342900" indent="-342900" algn="just">
              <a:buFont typeface="+mj-lt"/>
              <a:buAutoNum type="arabicPeriod"/>
            </a:pPr>
            <a:r>
              <a:rPr lang="zh-CN" altLang="en-US" sz="1600" dirty="0"/>
              <a:t>In the feature representation stage, we use one multimodal large-scale pre-trained model to extract </a:t>
            </a:r>
            <a:r>
              <a:rPr lang="en-US" altLang="zh-CN" sz="1600" dirty="0"/>
              <a:t>both</a:t>
            </a:r>
            <a:r>
              <a:rPr lang="zh-CN" altLang="en-US" sz="1600" dirty="0"/>
              <a:t> image and text features </a:t>
            </a:r>
            <a:r>
              <a:rPr lang="en-US" altLang="zh-CN" sz="1600" dirty="0"/>
              <a:t>simultaneously</a:t>
            </a:r>
            <a:r>
              <a:rPr lang="zh-CN" altLang="en-US" sz="1600" dirty="0"/>
              <a:t> and achieve multimodal representations. </a:t>
            </a:r>
            <a:endParaRPr lang="en-US" altLang="zh-CN" sz="1600" dirty="0"/>
          </a:p>
          <a:p>
            <a:pPr marL="342900" indent="-342900" algn="just">
              <a:buFont typeface="+mj-lt"/>
              <a:buAutoNum type="arabicPeriod"/>
            </a:pPr>
            <a:r>
              <a:rPr lang="zh-CN" altLang="en-US" sz="1600" dirty="0"/>
              <a:t>In the fusion stage, since the importance of text and pictures is not the same, we design an attention-based Cross-modal multi-level fusion method, which can fuse image and text features from character-level and global level, enables the model to dynamically adjust the attention to different modalities, capture important features, and improve the performance of the model.</a:t>
            </a:r>
          </a:p>
        </p:txBody>
      </p:sp>
    </p:spTree>
    <p:extLst>
      <p:ext uri="{BB962C8B-B14F-4D97-AF65-F5344CB8AC3E}">
        <p14:creationId xmlns:p14="http://schemas.microsoft.com/office/powerpoint/2010/main" val="2814573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1"/>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1.3. </a:t>
            </a:r>
            <a:r>
              <a:rPr lang="en-US" dirty="0"/>
              <a:t>Research </a:t>
            </a:r>
            <a:r>
              <a:rPr lang="en-US" altLang="zh-CN" dirty="0"/>
              <a:t>Questions </a:t>
            </a:r>
            <a:r>
              <a:rPr lang="en-US" dirty="0"/>
              <a:t>&amp; </a:t>
            </a:r>
            <a:r>
              <a:rPr lang="en-US" altLang="zh-CN" dirty="0"/>
              <a:t>Objectives</a:t>
            </a:r>
            <a:endParaRPr dirty="0"/>
          </a:p>
        </p:txBody>
      </p:sp>
      <p:graphicFrame>
        <p:nvGraphicFramePr>
          <p:cNvPr id="4" name="表格 3">
            <a:extLst>
              <a:ext uri="{FF2B5EF4-FFF2-40B4-BE49-F238E27FC236}">
                <a16:creationId xmlns:a16="http://schemas.microsoft.com/office/drawing/2014/main" id="{731B7A2F-0DEE-5112-6F94-A2235D1409DC}"/>
              </a:ext>
            </a:extLst>
          </p:cNvPr>
          <p:cNvGraphicFramePr>
            <a:graphicFrameLocks noGrp="1"/>
          </p:cNvGraphicFramePr>
          <p:nvPr>
            <p:extLst>
              <p:ext uri="{D42A27DB-BD31-4B8C-83A1-F6EECF244321}">
                <p14:modId xmlns:p14="http://schemas.microsoft.com/office/powerpoint/2010/main" val="381847455"/>
              </p:ext>
            </p:extLst>
          </p:nvPr>
        </p:nvGraphicFramePr>
        <p:xfrm>
          <a:off x="1302203" y="750414"/>
          <a:ext cx="6539594" cy="3413760"/>
        </p:xfrm>
        <a:graphic>
          <a:graphicData uri="http://schemas.openxmlformats.org/drawingml/2006/table">
            <a:tbl>
              <a:tblPr/>
              <a:tblGrid>
                <a:gridCol w="3269797">
                  <a:extLst>
                    <a:ext uri="{9D8B030D-6E8A-4147-A177-3AD203B41FA5}">
                      <a16:colId xmlns:a16="http://schemas.microsoft.com/office/drawing/2014/main" val="453732778"/>
                    </a:ext>
                  </a:extLst>
                </a:gridCol>
                <a:gridCol w="3269797">
                  <a:extLst>
                    <a:ext uri="{9D8B030D-6E8A-4147-A177-3AD203B41FA5}">
                      <a16:colId xmlns:a16="http://schemas.microsoft.com/office/drawing/2014/main" val="2857388563"/>
                    </a:ext>
                  </a:extLst>
                </a:gridCol>
              </a:tblGrid>
              <a:tr h="36288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800" b="1" dirty="0"/>
                        <a:t>Research Questions</a:t>
                      </a:r>
                      <a:endParaRPr lang="zh-CN" altLang="en-US" sz="18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800" b="1" dirty="0"/>
                        <a:t>Research Objectives</a:t>
                      </a:r>
                      <a:endParaRPr lang="zh-CN" altLang="en-US" sz="1800" b="1" dirty="0"/>
                    </a:p>
                  </a:txBody>
                  <a:tcPr>
                    <a:lnL w="6350" cmpd="sng">
                      <a:solidFill>
                        <a:schemeClr val="tx1"/>
                      </a:solidFill>
                      <a:prstDash val="soli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lumMod val="90000"/>
                      </a:schemeClr>
                    </a:solidFill>
                  </a:tcPr>
                </a:tc>
                <a:extLst>
                  <a:ext uri="{0D108BD9-81ED-4DB2-BD59-A6C34878D82A}">
                    <a16:rowId xmlns:a16="http://schemas.microsoft.com/office/drawing/2014/main" val="1042683239"/>
                  </a:ext>
                </a:extLst>
              </a:tr>
              <a:tr h="1031033">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1. How </a:t>
                      </a:r>
                      <a:r>
                        <a:rPr lang="en-US" altLang="zh-CN" sz="1400" b="0" i="0" u="none" strike="noStrike" cap="none" dirty="0">
                          <a:solidFill>
                            <a:schemeClr val="tx1"/>
                          </a:solidFill>
                          <a:latin typeface="+mn-lt"/>
                          <a:ea typeface="+mn-ea"/>
                          <a:cs typeface="+mn-cs"/>
                          <a:sym typeface="Arial"/>
                        </a:rPr>
                        <a:t>can the multimodal (Vision-Language) </a:t>
                      </a:r>
                      <a:r>
                        <a:rPr lang="en-US" altLang="zh-CN" dirty="0"/>
                        <a:t>pre-trained model be leveraged for feature extraction and representation in the field of intent detection?</a:t>
                      </a:r>
                      <a:endParaRPr lang="zh-CN" altLang="en-US"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a. To introduce Vision-Language </a:t>
                      </a:r>
                      <a:r>
                        <a:rPr lang="en-US" altLang="zh-CN" sz="1400" b="0" i="0" u="none" strike="noStrike" cap="none" dirty="0">
                          <a:solidFill>
                            <a:schemeClr val="tx1"/>
                          </a:solidFill>
                          <a:effectLst/>
                          <a:latin typeface="+mn-lt"/>
                          <a:ea typeface="+mn-ea"/>
                          <a:cs typeface="+mn-cs"/>
                          <a:sym typeface="Arial"/>
                        </a:rPr>
                        <a:t>large-scale</a:t>
                      </a:r>
                      <a:r>
                        <a:rPr lang="en-US" altLang="zh-CN" dirty="0"/>
                        <a:t> pre-trained models to extract text and image features to achieve multimodal representation.</a:t>
                      </a:r>
                      <a:endParaRPr lang="zh-CN" altLang="en-US"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5404959"/>
                  </a:ext>
                </a:extLst>
              </a:tr>
              <a:tr h="649718">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400" b="0" i="0" u="none" strike="noStrike" cap="none" dirty="0">
                          <a:solidFill>
                            <a:srgbClr val="000000"/>
                          </a:solidFill>
                          <a:effectLst/>
                          <a:latin typeface="+mn-lt"/>
                          <a:ea typeface="Arial"/>
                          <a:cs typeface="Arial"/>
                          <a:sym typeface="Arial"/>
                        </a:rPr>
                        <a:t>2. How to fuse image and text features from character-level and global-level based on attention mechanism?</a:t>
                      </a:r>
                      <a:endParaRPr lang="zh-CN" altLang="zh-CN" sz="1400" b="0" i="0" u="none" strike="noStrike" cap="none" dirty="0">
                        <a:solidFill>
                          <a:srgbClr val="000000"/>
                        </a:solidFill>
                        <a:effectLst/>
                        <a:latin typeface="+mn-lt"/>
                        <a:ea typeface="Arial"/>
                        <a:cs typeface="Arial"/>
                        <a:sym typeface="Arial"/>
                      </a:endParaRPr>
                    </a:p>
                    <a:p>
                      <a:pPr algn="just"/>
                      <a:endParaRPr lang="zh-CN" altLang="en-US"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b. To fuse image and text features from token-level and global level based on cross-modal multi-level attention mechanism.</a:t>
                      </a:r>
                      <a:endParaRPr lang="zh-CN" altLang="en-US"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0759141"/>
                  </a:ext>
                </a:extLst>
              </a:tr>
              <a:tr h="93744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3. How can the proposed method affect the accuracy of intent detection?</a:t>
                      </a:r>
                      <a:endParaRPr lang="zh-CN" altLang="en-US" dirty="0"/>
                    </a:p>
                    <a:p>
                      <a:pPr algn="just"/>
                      <a:endParaRPr lang="zh-CN" altLang="en-US"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mpd="sng">
                      <a:solidFill>
                        <a:schemeClr val="tx1"/>
                      </a:solidFill>
                      <a:prstDash val="solid"/>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c. </a:t>
                      </a:r>
                      <a:r>
                        <a:rPr lang="en-US" altLang="zh-CN" sz="1400" b="0" i="0" u="none" strike="noStrike" cap="none" dirty="0">
                          <a:solidFill>
                            <a:srgbClr val="000000"/>
                          </a:solidFill>
                          <a:effectLst/>
                          <a:latin typeface="+mn-lt"/>
                          <a:ea typeface="Arial"/>
                          <a:cs typeface="Arial"/>
                          <a:sym typeface="Arial"/>
                        </a:rPr>
                        <a:t>To evaluate the performance of the proposed intent detection </a:t>
                      </a:r>
                      <a:r>
                        <a:rPr lang="en-US" altLang="zh-CN" dirty="0"/>
                        <a:t>method</a:t>
                      </a:r>
                      <a:r>
                        <a:rPr lang="en-US" altLang="zh-CN" sz="1400" b="0" i="0" u="none" strike="noStrike" cap="none" dirty="0">
                          <a:solidFill>
                            <a:srgbClr val="000000"/>
                          </a:solidFill>
                          <a:effectLst/>
                          <a:latin typeface="+mn-lt"/>
                          <a:ea typeface="Arial"/>
                          <a:cs typeface="Arial"/>
                          <a:sym typeface="Arial"/>
                        </a:rPr>
                        <a:t> by comparing its accuracy with the baseline model.</a:t>
                      </a:r>
                      <a:endParaRPr lang="zh-CN" altLang="zh-CN" sz="1400" b="0" i="0" u="none" strike="noStrike" cap="none" dirty="0">
                        <a:solidFill>
                          <a:srgbClr val="000000"/>
                        </a:solidFill>
                        <a:effectLst/>
                        <a:latin typeface="+mn-lt"/>
                        <a:ea typeface="Arial"/>
                        <a:cs typeface="Arial"/>
                        <a:sym typeface="Arial"/>
                      </a:endParaRPr>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mpd="sng">
                      <a:solidFill>
                        <a:schemeClr val="tx1"/>
                      </a:solidFill>
                      <a:prstDash val="solid"/>
                    </a:lnB>
                  </a:tcPr>
                </a:tc>
                <a:extLst>
                  <a:ext uri="{0D108BD9-81ED-4DB2-BD59-A6C34878D82A}">
                    <a16:rowId xmlns:a16="http://schemas.microsoft.com/office/drawing/2014/main" val="3306334501"/>
                  </a:ext>
                </a:extLst>
              </a:tr>
            </a:tbl>
          </a:graphicData>
        </a:graphic>
      </p:graphicFrame>
    </p:spTree>
    <p:extLst>
      <p:ext uri="{BB962C8B-B14F-4D97-AF65-F5344CB8AC3E}">
        <p14:creationId xmlns:p14="http://schemas.microsoft.com/office/powerpoint/2010/main" val="31710776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University of Malaya">
      <a:dk1>
        <a:srgbClr val="000000"/>
      </a:dk1>
      <a:lt1>
        <a:srgbClr val="FFFFFF"/>
      </a:lt1>
      <a:dk2>
        <a:srgbClr val="44546A"/>
      </a:dk2>
      <a:lt2>
        <a:srgbClr val="E7E6E6"/>
      </a:lt2>
      <a:accent1>
        <a:srgbClr val="3E4095"/>
      </a:accent1>
      <a:accent2>
        <a:srgbClr val="0066CC"/>
      </a:accent2>
      <a:accent3>
        <a:srgbClr val="3333CC"/>
      </a:accent3>
      <a:accent4>
        <a:srgbClr val="323F4F"/>
      </a:accent4>
      <a:accent5>
        <a:srgbClr val="FFDE20"/>
      </a:accent5>
      <a:accent6>
        <a:srgbClr val="ED323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3440</TotalTime>
  <Words>2458</Words>
  <Application>Microsoft Office PowerPoint</Application>
  <PresentationFormat>全屏显示(16:9)</PresentationFormat>
  <Paragraphs>445</Paragraphs>
  <Slides>35</Slides>
  <Notes>35</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35</vt:i4>
      </vt:variant>
    </vt:vector>
  </HeadingPairs>
  <TitlesOfParts>
    <vt:vector size="43" baseType="lpstr">
      <vt:lpstr>Söhne</vt:lpstr>
      <vt:lpstr>等线</vt:lpstr>
      <vt:lpstr>Arial</vt:lpstr>
      <vt:lpstr>Calibri</vt:lpstr>
      <vt:lpstr>Times New Roman</vt:lpstr>
      <vt:lpstr>Wingdings</vt:lpstr>
      <vt:lpstr>Simple Light</vt:lpstr>
      <vt:lpstr>Office Theme</vt:lpstr>
      <vt:lpstr>WOC7021 DISSERTATION Candidature Defense  </vt:lpstr>
      <vt:lpstr>Image and Text Fusion for Intent Detection in Multimedia </vt:lpstr>
      <vt:lpstr>TABLE of CONTENTS</vt:lpstr>
      <vt:lpstr>1.1. Background</vt:lpstr>
      <vt:lpstr>1.1. Background</vt:lpstr>
      <vt:lpstr>1.1. Background</vt:lpstr>
      <vt:lpstr>1.2. Problem Statement</vt:lpstr>
      <vt:lpstr>1.2. Problem Statement</vt:lpstr>
      <vt:lpstr>1.3. Research Questions &amp; Objectives</vt:lpstr>
      <vt:lpstr>1.4. Research Scope</vt:lpstr>
      <vt:lpstr>1.5. Research Significance</vt:lpstr>
      <vt:lpstr>TABLE of CONTENTS</vt:lpstr>
      <vt:lpstr>2.1. Intention Detection</vt:lpstr>
      <vt:lpstr>2.1. Intention Detection</vt:lpstr>
      <vt:lpstr>2.2. Multimodal Pre-training</vt:lpstr>
      <vt:lpstr>2.2. Multimodal Pre-training</vt:lpstr>
      <vt:lpstr>TABLE of CONTENTS</vt:lpstr>
      <vt:lpstr>3. Research Methodology </vt:lpstr>
      <vt:lpstr>3.1. Multimodal Representation</vt:lpstr>
      <vt:lpstr>3.1. Multimodal Representation</vt:lpstr>
      <vt:lpstr>3.1. Multimodal Representation</vt:lpstr>
      <vt:lpstr>3.2. Multimodal Fusion</vt:lpstr>
      <vt:lpstr>3.2. Multimodal Fusion</vt:lpstr>
      <vt:lpstr>TABLE of CONTENTS</vt:lpstr>
      <vt:lpstr>4.1. Dataset </vt:lpstr>
      <vt:lpstr>4.2. Evaluation Metrics &amp; Implementation Details</vt:lpstr>
      <vt:lpstr>4.3. Experiments on Intent Detection</vt:lpstr>
      <vt:lpstr>4.4. Ablation Study</vt:lpstr>
      <vt:lpstr>4.5. Influence of Encoders</vt:lpstr>
      <vt:lpstr>4.6. Error Analysis</vt:lpstr>
      <vt:lpstr>TABLE of CONTENTS</vt:lpstr>
      <vt:lpstr>5. Conclusion </vt:lpstr>
      <vt:lpstr>5. Conclusion </vt:lpstr>
      <vt:lpstr>6. References</vt:lpstr>
      <vt:lpstr>Thank You for Your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WOC7021 DISSERTATION Proposal Defense  </dc:title>
  <dc:creator>王猛</dc:creator>
  <cp:lastModifiedBy>Meng Wang</cp:lastModifiedBy>
  <cp:revision>20</cp:revision>
  <dcterms:modified xsi:type="dcterms:W3CDTF">2024-05-11T12:13:34Z</dcterms:modified>
</cp:coreProperties>
</file>